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2" r:id="rId2"/>
    <p:sldId id="273" r:id="rId3"/>
    <p:sldId id="272" r:id="rId4"/>
    <p:sldId id="277" r:id="rId5"/>
    <p:sldId id="279" r:id="rId6"/>
    <p:sldId id="280" r:id="rId7"/>
    <p:sldId id="278" r:id="rId8"/>
    <p:sldId id="259" r:id="rId9"/>
    <p:sldId id="260" r:id="rId10"/>
    <p:sldId id="283" r:id="rId11"/>
    <p:sldId id="281" r:id="rId12"/>
    <p:sldId id="258" r:id="rId13"/>
    <p:sldId id="261" r:id="rId14"/>
    <p:sldId id="263" r:id="rId15"/>
    <p:sldId id="264" r:id="rId16"/>
    <p:sldId id="268" r:id="rId17"/>
    <p:sldId id="284" r:id="rId18"/>
    <p:sldId id="267" r:id="rId19"/>
    <p:sldId id="285" r:id="rId20"/>
    <p:sldId id="270" r:id="rId21"/>
    <p:sldId id="286" r:id="rId22"/>
    <p:sldId id="271" r:id="rId23"/>
    <p:sldId id="287" r:id="rId24"/>
    <p:sldId id="269" r:id="rId25"/>
    <p:sldId id="289" r:id="rId26"/>
    <p:sldId id="288" r:id="rId27"/>
    <p:sldId id="290" r:id="rId28"/>
    <p:sldId id="26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cia, Myrna S" initials="GMS" lastIdx="1" clrIdx="0">
    <p:extLst>
      <p:ext uri="{19B8F6BF-5375-455C-9EA6-DF929625EA0E}">
        <p15:presenceInfo xmlns:p15="http://schemas.microsoft.com/office/powerpoint/2012/main" userId="S::MGARCI42@houstonisd.org::50d07339-b7d7-4c96-8e15-cb394b39ac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27E5AF-E5E9-4546-8C9D-B4B880D3D027}" v="371" dt="2020-09-18T15:36:03.2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1983" autoAdjust="0"/>
  </p:normalViewPr>
  <p:slideViewPr>
    <p:cSldViewPr snapToGrid="0">
      <p:cViewPr varScale="1">
        <p:scale>
          <a:sx n="64" d="100"/>
          <a:sy n="64" d="100"/>
        </p:scale>
        <p:origin x="66" y="108"/>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44A15F-C802-4821-B36B-57665783EEE2}" type="doc">
      <dgm:prSet loTypeId="urn:diagrams.loki3.com/VaryingWidthList" loCatId="list" qsTypeId="urn:microsoft.com/office/officeart/2005/8/quickstyle/simple5" qsCatId="simple" csTypeId="urn:microsoft.com/office/officeart/2005/8/colors/accent0_3" csCatId="mainScheme" phldr="1"/>
      <dgm:spPr/>
    </dgm:pt>
    <dgm:pt modelId="{03E93282-1E41-4D4B-BAB7-D64E003C2462}">
      <dgm:prSet phldrT="[Text]" custT="1"/>
      <dgm:spPr>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r>
            <a:rPr lang="en-US" sz="4000" dirty="0"/>
            <a:t>Anyone Over the Age of 65</a:t>
          </a:r>
        </a:p>
      </dgm:t>
    </dgm:pt>
    <dgm:pt modelId="{9F1BD1C8-3647-45BB-898F-7244E6F04773}" type="parTrans" cxnId="{0ECA8FC7-8B21-46DA-8178-077808BAB8D9}">
      <dgm:prSet/>
      <dgm:spPr/>
      <dgm:t>
        <a:bodyPr/>
        <a:lstStyle/>
        <a:p>
          <a:endParaRPr lang="en-US"/>
        </a:p>
      </dgm:t>
    </dgm:pt>
    <dgm:pt modelId="{41D95C7B-7EC8-4CBD-AE9E-2016001D2232}" type="sibTrans" cxnId="{0ECA8FC7-8B21-46DA-8178-077808BAB8D9}">
      <dgm:prSet/>
      <dgm:spPr/>
      <dgm:t>
        <a:bodyPr/>
        <a:lstStyle/>
        <a:p>
          <a:endParaRPr lang="en-US"/>
        </a:p>
      </dgm:t>
    </dgm:pt>
    <dgm:pt modelId="{DE6DBF31-DF1B-49DC-89F3-EE1D2A90B550}">
      <dgm:prSet phldrT="[Text]" custT="1"/>
      <dgm:spPr>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r>
            <a:rPr lang="en-US" sz="4000" dirty="0"/>
            <a:t>Having Underlying Conditions</a:t>
          </a:r>
        </a:p>
      </dgm:t>
    </dgm:pt>
    <dgm:pt modelId="{AE5E80CF-9575-4C36-80DE-2F88A3C52217}" type="parTrans" cxnId="{2D22030F-B44D-4E3A-89A9-320C2BA007E7}">
      <dgm:prSet/>
      <dgm:spPr/>
      <dgm:t>
        <a:bodyPr/>
        <a:lstStyle/>
        <a:p>
          <a:endParaRPr lang="en-US"/>
        </a:p>
      </dgm:t>
    </dgm:pt>
    <dgm:pt modelId="{15EC4D3D-BF21-4BB4-B429-83743DFDB666}" type="sibTrans" cxnId="{2D22030F-B44D-4E3A-89A9-320C2BA007E7}">
      <dgm:prSet/>
      <dgm:spPr/>
      <dgm:t>
        <a:bodyPr/>
        <a:lstStyle/>
        <a:p>
          <a:endParaRPr lang="en-US"/>
        </a:p>
      </dgm:t>
    </dgm:pt>
    <dgm:pt modelId="{8A0E6726-D628-4194-86DB-39F4A997415F}">
      <dgm:prSet phldrT="[Text]" custT="1"/>
      <dgm:spPr>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r>
            <a:rPr lang="en-US" sz="4000" dirty="0"/>
            <a:t>Pregnant</a:t>
          </a:r>
        </a:p>
      </dgm:t>
    </dgm:pt>
    <dgm:pt modelId="{502BC1E7-80A1-478E-996E-8307A1418671}" type="parTrans" cxnId="{2EE3F658-F1A8-4652-8861-F87815F873E2}">
      <dgm:prSet/>
      <dgm:spPr/>
      <dgm:t>
        <a:bodyPr/>
        <a:lstStyle/>
        <a:p>
          <a:endParaRPr lang="en-US"/>
        </a:p>
      </dgm:t>
    </dgm:pt>
    <dgm:pt modelId="{11B8866F-82D0-49EA-8034-47197854B518}" type="sibTrans" cxnId="{2EE3F658-F1A8-4652-8861-F87815F873E2}">
      <dgm:prSet/>
      <dgm:spPr/>
      <dgm:t>
        <a:bodyPr/>
        <a:lstStyle/>
        <a:p>
          <a:endParaRPr lang="en-US"/>
        </a:p>
      </dgm:t>
    </dgm:pt>
    <dgm:pt modelId="{8B24A523-58E6-42B9-9FF4-E517A7BFE32D}" type="pres">
      <dgm:prSet presAssocID="{1544A15F-C802-4821-B36B-57665783EEE2}" presName="Name0" presStyleCnt="0">
        <dgm:presLayoutVars>
          <dgm:resizeHandles/>
        </dgm:presLayoutVars>
      </dgm:prSet>
      <dgm:spPr/>
    </dgm:pt>
    <dgm:pt modelId="{90B0263F-2DD4-4908-8ABA-C346054EFB52}" type="pres">
      <dgm:prSet presAssocID="{03E93282-1E41-4D4B-BAB7-D64E003C2462}" presName="text" presStyleLbl="node1" presStyleIdx="0" presStyleCnt="3" custScaleX="233091" custScaleY="81421" custLinFactY="-49" custLinFactNeighborX="-6471" custLinFactNeighborY="-100000">
        <dgm:presLayoutVars>
          <dgm:bulletEnabled val="1"/>
        </dgm:presLayoutVars>
      </dgm:prSet>
      <dgm:spPr/>
    </dgm:pt>
    <dgm:pt modelId="{216607A4-AC81-4DCC-A907-76DE9CE78E9A}" type="pres">
      <dgm:prSet presAssocID="{41D95C7B-7EC8-4CBD-AE9E-2016001D2232}" presName="space" presStyleCnt="0"/>
      <dgm:spPr/>
    </dgm:pt>
    <dgm:pt modelId="{D0C530FA-7BE3-4C2B-B5B7-2816CEF09F74}" type="pres">
      <dgm:prSet presAssocID="{DE6DBF31-DF1B-49DC-89F3-EE1D2A90B550}" presName="text" presStyleLbl="node1" presStyleIdx="1" presStyleCnt="3" custScaleX="172606" custScaleY="70048" custLinFactNeighborX="-4409" custLinFactNeighborY="-28580">
        <dgm:presLayoutVars>
          <dgm:bulletEnabled val="1"/>
        </dgm:presLayoutVars>
      </dgm:prSet>
      <dgm:spPr/>
    </dgm:pt>
    <dgm:pt modelId="{F318D492-F970-47EA-88BD-37BB36559796}" type="pres">
      <dgm:prSet presAssocID="{15EC4D3D-BF21-4BB4-B429-83743DFDB666}" presName="space" presStyleCnt="0"/>
      <dgm:spPr/>
    </dgm:pt>
    <dgm:pt modelId="{5F4B0A43-A083-4822-AADE-DC295A85F975}" type="pres">
      <dgm:prSet presAssocID="{8A0E6726-D628-4194-86DB-39F4A997415F}" presName="text" presStyleLbl="node1" presStyleIdx="2" presStyleCnt="3" custScaleX="201201" custScaleY="66381" custLinFactNeighborX="-3503" custLinFactNeighborY="-83148">
        <dgm:presLayoutVars>
          <dgm:bulletEnabled val="1"/>
        </dgm:presLayoutVars>
      </dgm:prSet>
      <dgm:spPr/>
    </dgm:pt>
  </dgm:ptLst>
  <dgm:cxnLst>
    <dgm:cxn modelId="{2D22030F-B44D-4E3A-89A9-320C2BA007E7}" srcId="{1544A15F-C802-4821-B36B-57665783EEE2}" destId="{DE6DBF31-DF1B-49DC-89F3-EE1D2A90B550}" srcOrd="1" destOrd="0" parTransId="{AE5E80CF-9575-4C36-80DE-2F88A3C52217}" sibTransId="{15EC4D3D-BF21-4BB4-B429-83743DFDB666}"/>
    <dgm:cxn modelId="{60022F15-521C-433A-8EC9-45255E331479}" type="presOf" srcId="{DE6DBF31-DF1B-49DC-89F3-EE1D2A90B550}" destId="{D0C530FA-7BE3-4C2B-B5B7-2816CEF09F74}" srcOrd="0" destOrd="0" presId="urn:diagrams.loki3.com/VaryingWidthList"/>
    <dgm:cxn modelId="{EB80C341-913C-4B31-B502-B3DD2E04FF63}" type="presOf" srcId="{1544A15F-C802-4821-B36B-57665783EEE2}" destId="{8B24A523-58E6-42B9-9FF4-E517A7BFE32D}" srcOrd="0" destOrd="0" presId="urn:diagrams.loki3.com/VaryingWidthList"/>
    <dgm:cxn modelId="{8CB4EB71-E375-4C3E-905F-C02666365E99}" type="presOf" srcId="{03E93282-1E41-4D4B-BAB7-D64E003C2462}" destId="{90B0263F-2DD4-4908-8ABA-C346054EFB52}" srcOrd="0" destOrd="0" presId="urn:diagrams.loki3.com/VaryingWidthList"/>
    <dgm:cxn modelId="{2EE3F658-F1A8-4652-8861-F87815F873E2}" srcId="{1544A15F-C802-4821-B36B-57665783EEE2}" destId="{8A0E6726-D628-4194-86DB-39F4A997415F}" srcOrd="2" destOrd="0" parTransId="{502BC1E7-80A1-478E-996E-8307A1418671}" sibTransId="{11B8866F-82D0-49EA-8034-47197854B518}"/>
    <dgm:cxn modelId="{F3620D9C-8461-4B8B-8852-1161914CF003}" type="presOf" srcId="{8A0E6726-D628-4194-86DB-39F4A997415F}" destId="{5F4B0A43-A083-4822-AADE-DC295A85F975}" srcOrd="0" destOrd="0" presId="urn:diagrams.loki3.com/VaryingWidthList"/>
    <dgm:cxn modelId="{0ECA8FC7-8B21-46DA-8178-077808BAB8D9}" srcId="{1544A15F-C802-4821-B36B-57665783EEE2}" destId="{03E93282-1E41-4D4B-BAB7-D64E003C2462}" srcOrd="0" destOrd="0" parTransId="{9F1BD1C8-3647-45BB-898F-7244E6F04773}" sibTransId="{41D95C7B-7EC8-4CBD-AE9E-2016001D2232}"/>
    <dgm:cxn modelId="{2198804F-818C-4625-8F66-49C3186F2A89}" type="presParOf" srcId="{8B24A523-58E6-42B9-9FF4-E517A7BFE32D}" destId="{90B0263F-2DD4-4908-8ABA-C346054EFB52}" srcOrd="0" destOrd="0" presId="urn:diagrams.loki3.com/VaryingWidthList"/>
    <dgm:cxn modelId="{A57A9A11-8896-46B1-9787-EA2B3C154FAD}" type="presParOf" srcId="{8B24A523-58E6-42B9-9FF4-E517A7BFE32D}" destId="{216607A4-AC81-4DCC-A907-76DE9CE78E9A}" srcOrd="1" destOrd="0" presId="urn:diagrams.loki3.com/VaryingWidthList"/>
    <dgm:cxn modelId="{25FE6DCA-ED97-4C82-9EBF-966F006CE015}" type="presParOf" srcId="{8B24A523-58E6-42B9-9FF4-E517A7BFE32D}" destId="{D0C530FA-7BE3-4C2B-B5B7-2816CEF09F74}" srcOrd="2" destOrd="0" presId="urn:diagrams.loki3.com/VaryingWidthList"/>
    <dgm:cxn modelId="{0FF41D04-C8F5-4959-B352-9DEB4D5BE743}" type="presParOf" srcId="{8B24A523-58E6-42B9-9FF4-E517A7BFE32D}" destId="{F318D492-F970-47EA-88BD-37BB36559796}" srcOrd="3" destOrd="0" presId="urn:diagrams.loki3.com/VaryingWidthList"/>
    <dgm:cxn modelId="{80AF9AF9-6339-4384-B946-436D5BCE6FCA}" type="presParOf" srcId="{8B24A523-58E6-42B9-9FF4-E517A7BFE32D}" destId="{5F4B0A43-A083-4822-AADE-DC295A85F975}" srcOrd="4" destOrd="0" presId="urn:diagrams.loki3.com/VaryingWidth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B0263F-2DD4-4908-8ABA-C346054EFB52}">
      <dsp:nvSpPr>
        <dsp:cNvPr id="0" name=""/>
        <dsp:cNvSpPr/>
      </dsp:nvSpPr>
      <dsp:spPr>
        <a:xfrm>
          <a:off x="417094" y="0"/>
          <a:ext cx="6922802" cy="1678480"/>
        </a:xfrm>
        <a:prstGeom prst="rect">
          <a:avLst/>
        </a:prstGeom>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1778000">
            <a:lnSpc>
              <a:spcPct val="90000"/>
            </a:lnSpc>
            <a:spcBef>
              <a:spcPct val="0"/>
            </a:spcBef>
            <a:spcAft>
              <a:spcPct val="35000"/>
            </a:spcAft>
            <a:buNone/>
          </a:pPr>
          <a:r>
            <a:rPr lang="en-US" sz="4000" kern="1200" dirty="0"/>
            <a:t>Anyone Over the Age of 65</a:t>
          </a:r>
        </a:p>
      </dsp:txBody>
      <dsp:txXfrm>
        <a:off x="417094" y="0"/>
        <a:ext cx="6922802" cy="1678480"/>
      </dsp:txXfrm>
    </dsp:sp>
    <dsp:sp modelId="{D0C530FA-7BE3-4C2B-B5B7-2816CEF09F74}">
      <dsp:nvSpPr>
        <dsp:cNvPr id="0" name=""/>
        <dsp:cNvSpPr/>
      </dsp:nvSpPr>
      <dsp:spPr>
        <a:xfrm>
          <a:off x="396849" y="1754285"/>
          <a:ext cx="6990543" cy="1444028"/>
        </a:xfrm>
        <a:prstGeom prst="rect">
          <a:avLst/>
        </a:prstGeom>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1778000">
            <a:lnSpc>
              <a:spcPct val="90000"/>
            </a:lnSpc>
            <a:spcBef>
              <a:spcPct val="0"/>
            </a:spcBef>
            <a:spcAft>
              <a:spcPct val="35000"/>
            </a:spcAft>
            <a:buNone/>
          </a:pPr>
          <a:r>
            <a:rPr lang="en-US" sz="4000" kern="1200" dirty="0"/>
            <a:t>Having Underlying Conditions</a:t>
          </a:r>
        </a:p>
      </dsp:txBody>
      <dsp:txXfrm>
        <a:off x="396849" y="1754285"/>
        <a:ext cx="6990543" cy="1444028"/>
      </dsp:txXfrm>
    </dsp:sp>
    <dsp:sp modelId="{5F4B0A43-A083-4822-AADE-DC295A85F975}">
      <dsp:nvSpPr>
        <dsp:cNvPr id="0" name=""/>
        <dsp:cNvSpPr/>
      </dsp:nvSpPr>
      <dsp:spPr>
        <a:xfrm>
          <a:off x="1868895" y="3245142"/>
          <a:ext cx="4255401" cy="1368433"/>
        </a:xfrm>
        <a:prstGeom prst="rect">
          <a:avLst/>
        </a:prstGeom>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1778000">
            <a:lnSpc>
              <a:spcPct val="90000"/>
            </a:lnSpc>
            <a:spcBef>
              <a:spcPct val="0"/>
            </a:spcBef>
            <a:spcAft>
              <a:spcPct val="35000"/>
            </a:spcAft>
            <a:buNone/>
          </a:pPr>
          <a:r>
            <a:rPr lang="en-US" sz="4000" kern="1200" dirty="0"/>
            <a:t>Pregnant</a:t>
          </a:r>
        </a:p>
      </dsp:txBody>
      <dsp:txXfrm>
        <a:off x="1868895" y="3245142"/>
        <a:ext cx="4255401" cy="1368433"/>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C2B40C-6B4E-4939-BCD7-A5A1045A6574}" type="datetimeFigureOut">
              <a:rPr lang="en-US" smtClean="0"/>
              <a:t>9/28/2020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1CA3E1-F25C-4A63-AF8E-B17C6D850EC2}" type="slidenum">
              <a:rPr lang="en-US" smtClean="0"/>
              <a:t>‹#›</a:t>
            </a:fld>
            <a:endParaRPr lang="en-US"/>
          </a:p>
        </p:txBody>
      </p:sp>
    </p:spTree>
    <p:extLst>
      <p:ext uri="{BB962C8B-B14F-4D97-AF65-F5344CB8AC3E}">
        <p14:creationId xmlns:p14="http://schemas.microsoft.com/office/powerpoint/2010/main" val="1949775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discuss COVID-19 Prevention Measures at School</a:t>
            </a:r>
            <a:endParaRPr lang="en-US" dirty="0">
              <a:cs typeface="Calibri"/>
            </a:endParaRPr>
          </a:p>
        </p:txBody>
      </p:sp>
      <p:sp>
        <p:nvSpPr>
          <p:cNvPr id="4" name="Slide Number Placeholder 3"/>
          <p:cNvSpPr>
            <a:spLocks noGrp="1"/>
          </p:cNvSpPr>
          <p:nvPr>
            <p:ph type="sldNum" sz="quarter" idx="5"/>
          </p:nvPr>
        </p:nvSpPr>
        <p:spPr/>
        <p:txBody>
          <a:bodyPr/>
          <a:lstStyle/>
          <a:p>
            <a:fld id="{E31CA3E1-F25C-4A63-AF8E-B17C6D850EC2}" type="slidenum">
              <a:rPr lang="en-US" smtClean="0"/>
              <a:t>1</a:t>
            </a:fld>
            <a:endParaRPr lang="en-US"/>
          </a:p>
        </p:txBody>
      </p:sp>
    </p:spTree>
    <p:extLst>
      <p:ext uri="{BB962C8B-B14F-4D97-AF65-F5344CB8AC3E}">
        <p14:creationId xmlns:p14="http://schemas.microsoft.com/office/powerpoint/2010/main" val="1147446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10</a:t>
            </a:fld>
            <a:endParaRPr lang="en-US"/>
          </a:p>
        </p:txBody>
      </p:sp>
    </p:spTree>
    <p:extLst>
      <p:ext uri="{BB962C8B-B14F-4D97-AF65-F5344CB8AC3E}">
        <p14:creationId xmlns:p14="http://schemas.microsoft.com/office/powerpoint/2010/main" val="1436340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endParaRPr lang="en-US" b="0" i="0" dirty="0">
              <a:solidFill>
                <a:srgbClr val="000000"/>
              </a:solidFill>
              <a:effectLst/>
              <a:latin typeface="Open San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11</a:t>
            </a:fld>
            <a:endParaRPr lang="en-US"/>
          </a:p>
        </p:txBody>
      </p:sp>
    </p:spTree>
    <p:extLst>
      <p:ext uri="{BB962C8B-B14F-4D97-AF65-F5344CB8AC3E}">
        <p14:creationId xmlns:p14="http://schemas.microsoft.com/office/powerpoint/2010/main" val="2882783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12</a:t>
            </a:fld>
            <a:endParaRPr lang="en-US"/>
          </a:p>
        </p:txBody>
      </p:sp>
    </p:spTree>
    <p:extLst>
      <p:ext uri="{BB962C8B-B14F-4D97-AF65-F5344CB8AC3E}">
        <p14:creationId xmlns:p14="http://schemas.microsoft.com/office/powerpoint/2010/main" val="2600999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13</a:t>
            </a:fld>
            <a:endParaRPr lang="en-US"/>
          </a:p>
        </p:txBody>
      </p:sp>
    </p:spTree>
    <p:extLst>
      <p:ext uri="{BB962C8B-B14F-4D97-AF65-F5344CB8AC3E}">
        <p14:creationId xmlns:p14="http://schemas.microsoft.com/office/powerpoint/2010/main" val="1148144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E31CA3E1-F25C-4A63-AF8E-B17C6D850EC2}" type="slidenum">
              <a:rPr lang="en-US" smtClean="0"/>
              <a:t>14</a:t>
            </a:fld>
            <a:endParaRPr lang="en-US"/>
          </a:p>
        </p:txBody>
      </p:sp>
    </p:spTree>
    <p:extLst>
      <p:ext uri="{BB962C8B-B14F-4D97-AF65-F5344CB8AC3E}">
        <p14:creationId xmlns:p14="http://schemas.microsoft.com/office/powerpoint/2010/main" val="4183246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E31CA3E1-F25C-4A63-AF8E-B17C6D850EC2}" type="slidenum">
              <a:rPr lang="en-US" smtClean="0"/>
              <a:t>15</a:t>
            </a:fld>
            <a:endParaRPr lang="en-US"/>
          </a:p>
        </p:txBody>
      </p:sp>
    </p:spTree>
    <p:extLst>
      <p:ext uri="{BB962C8B-B14F-4D97-AF65-F5344CB8AC3E}">
        <p14:creationId xmlns:p14="http://schemas.microsoft.com/office/powerpoint/2010/main" val="1711087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touch your eyes, nose and mouth with your hands.</a:t>
            </a:r>
          </a:p>
          <a:p>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16</a:t>
            </a:fld>
            <a:endParaRPr lang="en-US"/>
          </a:p>
        </p:txBody>
      </p:sp>
    </p:spTree>
    <p:extLst>
      <p:ext uri="{BB962C8B-B14F-4D97-AF65-F5344CB8AC3E}">
        <p14:creationId xmlns:p14="http://schemas.microsoft.com/office/powerpoint/2010/main" val="1893831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17</a:t>
            </a:fld>
            <a:endParaRPr lang="en-US"/>
          </a:p>
        </p:txBody>
      </p:sp>
    </p:spTree>
    <p:extLst>
      <p:ext uri="{BB962C8B-B14F-4D97-AF65-F5344CB8AC3E}">
        <p14:creationId xmlns:p14="http://schemas.microsoft.com/office/powerpoint/2010/main" val="2560319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18</a:t>
            </a:fld>
            <a:endParaRPr lang="en-US"/>
          </a:p>
        </p:txBody>
      </p:sp>
    </p:spTree>
    <p:extLst>
      <p:ext uri="{BB962C8B-B14F-4D97-AF65-F5344CB8AC3E}">
        <p14:creationId xmlns:p14="http://schemas.microsoft.com/office/powerpoint/2010/main" val="1291952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US" b="0" i="0" u="none" strike="noStrike" dirty="0">
              <a:solidFill>
                <a:srgbClr val="000000"/>
              </a:solidFill>
              <a:effectLst/>
              <a:latin typeface="&amp;quot"/>
            </a:endParaRPr>
          </a:p>
          <a:p>
            <a:pPr>
              <a:buFont typeface="Arial" panose="020B0604020202020204" pitchFamily="34" charset="0"/>
            </a:pPr>
            <a:endParaRPr lang="en-US" dirty="0">
              <a:latin typeface="&amp;quot"/>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31CA3E1-F25C-4A63-AF8E-B17C6D850EC2}" type="slidenum">
              <a:rPr lang="en-US" smtClean="0"/>
              <a:t>20</a:t>
            </a:fld>
            <a:endParaRPr lang="en-US"/>
          </a:p>
        </p:txBody>
      </p:sp>
    </p:spTree>
    <p:extLst>
      <p:ext uri="{BB962C8B-B14F-4D97-AF65-F5344CB8AC3E}">
        <p14:creationId xmlns:p14="http://schemas.microsoft.com/office/powerpoint/2010/main" val="1852972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completion of this presentation, you will be able to:</a:t>
            </a:r>
          </a:p>
          <a:p>
            <a:pPr marL="171450" indent="-171450">
              <a:buFont typeface="Arial" panose="020B0604020202020204" pitchFamily="34" charset="0"/>
              <a:buChar char="•"/>
            </a:pPr>
            <a:r>
              <a:rPr lang="en-US" dirty="0"/>
              <a:t>Identify the signs and symptoms of COVID-19</a:t>
            </a:r>
          </a:p>
          <a:p>
            <a:pPr marL="171450" indent="-171450">
              <a:buFont typeface="Arial" panose="020B0604020202020204" pitchFamily="34" charset="0"/>
              <a:buChar char="•"/>
            </a:pPr>
            <a:r>
              <a:rPr lang="en-US" dirty="0"/>
              <a:t>List the Special populations it affects</a:t>
            </a:r>
          </a:p>
          <a:p>
            <a:pPr marL="171450" indent="-171450">
              <a:buFont typeface="Arial" panose="020B0604020202020204" pitchFamily="34" charset="0"/>
              <a:buChar char="•"/>
            </a:pPr>
            <a:r>
              <a:rPr lang="en-US" dirty="0"/>
              <a:t>Know the proper use of Masks and how to properly clean and dispose of</a:t>
            </a:r>
          </a:p>
          <a:p>
            <a:pPr marL="171450" indent="-171450">
              <a:buFont typeface="Arial" panose="020B0604020202020204" pitchFamily="34" charset="0"/>
              <a:buChar char="•"/>
            </a:pPr>
            <a:r>
              <a:rPr lang="en-US" dirty="0"/>
              <a:t>Understand how to perform proper disinfecting of hands</a:t>
            </a:r>
          </a:p>
          <a:p>
            <a:pPr marL="171450" indent="-171450">
              <a:buFont typeface="Arial" panose="020B0604020202020204" pitchFamily="34" charset="0"/>
              <a:buChar char="•"/>
            </a:pPr>
            <a:r>
              <a:rPr lang="en-US" dirty="0"/>
              <a:t>Define Social distancing</a:t>
            </a:r>
          </a:p>
          <a:p>
            <a:pPr marL="171450" indent="-171450">
              <a:buFont typeface="Arial" panose="020B0604020202020204" pitchFamily="34" charset="0"/>
              <a:buChar char="•"/>
            </a:pPr>
            <a:r>
              <a:rPr lang="en-US" dirty="0"/>
              <a:t>Know the difference between clean and disinfect</a:t>
            </a:r>
          </a:p>
          <a:p>
            <a:pPr marL="171450" indent="-171450">
              <a:buFont typeface="Arial" panose="020B0604020202020204" pitchFamily="34" charset="0"/>
              <a:buChar char="•"/>
            </a:pPr>
            <a:r>
              <a:rPr lang="en-US" dirty="0"/>
              <a:t>Describe the screening process </a:t>
            </a:r>
          </a:p>
          <a:p>
            <a:pPr marL="171450" indent="-171450">
              <a:buFont typeface="Arial" panose="020B0604020202020204" pitchFamily="34" charset="0"/>
              <a:buChar char="•"/>
            </a:pPr>
            <a:r>
              <a:rPr lang="en-US" dirty="0"/>
              <a:t>Know what to do if you become ill, whether at school or at home.</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2</a:t>
            </a:fld>
            <a:endParaRPr lang="en-US"/>
          </a:p>
        </p:txBody>
      </p:sp>
    </p:spTree>
    <p:extLst>
      <p:ext uri="{BB962C8B-B14F-4D97-AF65-F5344CB8AC3E}">
        <p14:creationId xmlns:p14="http://schemas.microsoft.com/office/powerpoint/2010/main" val="1457608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pPr>
            <a:endParaRPr lang="en-US" dirty="0">
              <a:latin typeface="&amp;quot"/>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31CA3E1-F25C-4A63-AF8E-B17C6D850EC2}" type="slidenum">
              <a:rPr lang="en-US" smtClean="0"/>
              <a:t>21</a:t>
            </a:fld>
            <a:endParaRPr lang="en-US"/>
          </a:p>
        </p:txBody>
      </p:sp>
    </p:spTree>
    <p:extLst>
      <p:ext uri="{BB962C8B-B14F-4D97-AF65-F5344CB8AC3E}">
        <p14:creationId xmlns:p14="http://schemas.microsoft.com/office/powerpoint/2010/main" val="3993397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22</a:t>
            </a:fld>
            <a:endParaRPr lang="en-US"/>
          </a:p>
        </p:txBody>
      </p:sp>
    </p:spTree>
    <p:extLst>
      <p:ext uri="{BB962C8B-B14F-4D97-AF65-F5344CB8AC3E}">
        <p14:creationId xmlns:p14="http://schemas.microsoft.com/office/powerpoint/2010/main" val="4182034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000000"/>
                </a:solidFill>
                <a:latin typeface="+mn-lt"/>
              </a:rPr>
              <a:t>Avoid public transportation, ride-sharing, or taxis while you are ill. </a:t>
            </a:r>
          </a:p>
          <a:p>
            <a:pPr algn="l"/>
            <a:endParaRPr lang="en-US" sz="1200" b="0" i="0" dirty="0">
              <a:solidFill>
                <a:srgbClr val="000000"/>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24</a:t>
            </a:fld>
            <a:endParaRPr lang="en-US"/>
          </a:p>
        </p:txBody>
      </p:sp>
    </p:spTree>
    <p:extLst>
      <p:ext uri="{BB962C8B-B14F-4D97-AF65-F5344CB8AC3E}">
        <p14:creationId xmlns:p14="http://schemas.microsoft.com/office/powerpoint/2010/main" val="1272299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sz="1200" b="0" i="0" u="none" strike="noStrike" baseline="0" dirty="0">
              <a:solidFill>
                <a:srgbClr val="000000"/>
              </a:solidFill>
              <a:latin typeface="+mn-lt"/>
            </a:endParaRPr>
          </a:p>
          <a:p>
            <a:pPr algn="l"/>
            <a:endParaRPr lang="en-US" sz="1200" b="0" i="0" dirty="0">
              <a:solidFill>
                <a:srgbClr val="000000"/>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25</a:t>
            </a:fld>
            <a:endParaRPr lang="en-US"/>
          </a:p>
        </p:txBody>
      </p:sp>
    </p:spTree>
    <p:extLst>
      <p:ext uri="{BB962C8B-B14F-4D97-AF65-F5344CB8AC3E}">
        <p14:creationId xmlns:p14="http://schemas.microsoft.com/office/powerpoint/2010/main" val="1028700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mn-lt"/>
              </a:rPr>
              <a:t>If you are in quarantine, and you are well and able to continue to work, you may do so from home.</a:t>
            </a:r>
          </a:p>
        </p:txBody>
      </p:sp>
      <p:sp>
        <p:nvSpPr>
          <p:cNvPr id="4" name="Slide Number Placeholder 3"/>
          <p:cNvSpPr>
            <a:spLocks noGrp="1"/>
          </p:cNvSpPr>
          <p:nvPr>
            <p:ph type="sldNum" sz="quarter" idx="5"/>
          </p:nvPr>
        </p:nvSpPr>
        <p:spPr/>
        <p:txBody>
          <a:bodyPr/>
          <a:lstStyle/>
          <a:p>
            <a:fld id="{E31CA3E1-F25C-4A63-AF8E-B17C6D850EC2}" type="slidenum">
              <a:rPr lang="en-US" smtClean="0"/>
              <a:t>26</a:t>
            </a:fld>
            <a:endParaRPr lang="en-US"/>
          </a:p>
        </p:txBody>
      </p:sp>
    </p:spTree>
    <p:extLst>
      <p:ext uri="{BB962C8B-B14F-4D97-AF65-F5344CB8AC3E}">
        <p14:creationId xmlns:p14="http://schemas.microsoft.com/office/powerpoint/2010/main" val="1129756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28</a:t>
            </a:fld>
            <a:endParaRPr lang="en-US"/>
          </a:p>
        </p:txBody>
      </p:sp>
    </p:spTree>
    <p:extLst>
      <p:ext uri="{BB962C8B-B14F-4D97-AF65-F5344CB8AC3E}">
        <p14:creationId xmlns:p14="http://schemas.microsoft.com/office/powerpoint/2010/main" val="1148278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3</a:t>
            </a:fld>
            <a:endParaRPr lang="en-US"/>
          </a:p>
        </p:txBody>
      </p:sp>
    </p:spTree>
    <p:extLst>
      <p:ext uri="{BB962C8B-B14F-4D97-AF65-F5344CB8AC3E}">
        <p14:creationId xmlns:p14="http://schemas.microsoft.com/office/powerpoint/2010/main" val="2991459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4</a:t>
            </a:fld>
            <a:endParaRPr lang="en-US"/>
          </a:p>
        </p:txBody>
      </p:sp>
    </p:spTree>
    <p:extLst>
      <p:ext uri="{BB962C8B-B14F-4D97-AF65-F5344CB8AC3E}">
        <p14:creationId xmlns:p14="http://schemas.microsoft.com/office/powerpoint/2010/main" val="4198776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Open Sans"/>
            </a:endParaRPr>
          </a:p>
          <a:p>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5</a:t>
            </a:fld>
            <a:endParaRPr lang="en-US"/>
          </a:p>
        </p:txBody>
      </p:sp>
    </p:spTree>
    <p:extLst>
      <p:ext uri="{BB962C8B-B14F-4D97-AF65-F5344CB8AC3E}">
        <p14:creationId xmlns:p14="http://schemas.microsoft.com/office/powerpoint/2010/main" val="581538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6</a:t>
            </a:fld>
            <a:endParaRPr lang="en-US"/>
          </a:p>
        </p:txBody>
      </p:sp>
    </p:spTree>
    <p:extLst>
      <p:ext uri="{BB962C8B-B14F-4D97-AF65-F5344CB8AC3E}">
        <p14:creationId xmlns:p14="http://schemas.microsoft.com/office/powerpoint/2010/main" val="3068197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7</a:t>
            </a:fld>
            <a:endParaRPr lang="en-US"/>
          </a:p>
        </p:txBody>
      </p:sp>
    </p:spTree>
    <p:extLst>
      <p:ext uri="{BB962C8B-B14F-4D97-AF65-F5344CB8AC3E}">
        <p14:creationId xmlns:p14="http://schemas.microsoft.com/office/powerpoint/2010/main" val="2611630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Open Sans"/>
            </a:endParaRPr>
          </a:p>
        </p:txBody>
      </p:sp>
      <p:sp>
        <p:nvSpPr>
          <p:cNvPr id="4" name="Slide Number Placeholder 3"/>
          <p:cNvSpPr>
            <a:spLocks noGrp="1"/>
          </p:cNvSpPr>
          <p:nvPr>
            <p:ph type="sldNum" sz="quarter" idx="5"/>
          </p:nvPr>
        </p:nvSpPr>
        <p:spPr/>
        <p:txBody>
          <a:bodyPr/>
          <a:lstStyle/>
          <a:p>
            <a:fld id="{E31CA3E1-F25C-4A63-AF8E-B17C6D850EC2}" type="slidenum">
              <a:rPr lang="en-US" smtClean="0"/>
              <a:t>8</a:t>
            </a:fld>
            <a:endParaRPr lang="en-US"/>
          </a:p>
        </p:txBody>
      </p:sp>
    </p:spTree>
    <p:extLst>
      <p:ext uri="{BB962C8B-B14F-4D97-AF65-F5344CB8AC3E}">
        <p14:creationId xmlns:p14="http://schemas.microsoft.com/office/powerpoint/2010/main" val="2645114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endParaRPr lang="en-US" b="0" i="0" dirty="0">
              <a:solidFill>
                <a:srgbClr val="000000"/>
              </a:solidFill>
              <a:effectLst/>
              <a:latin typeface="Open San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9</a:t>
            </a:fld>
            <a:endParaRPr lang="en-US"/>
          </a:p>
        </p:txBody>
      </p:sp>
    </p:spTree>
    <p:extLst>
      <p:ext uri="{BB962C8B-B14F-4D97-AF65-F5344CB8AC3E}">
        <p14:creationId xmlns:p14="http://schemas.microsoft.com/office/powerpoint/2010/main" val="3815681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FA022-9565-4DFC-A027-B41AD6951B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21BECE-2555-4865-978C-BD16EF5A55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039B8A-31AC-4DBE-9963-DA9488F536A1}"/>
              </a:ext>
            </a:extLst>
          </p:cNvPr>
          <p:cNvSpPr>
            <a:spLocks noGrp="1"/>
          </p:cNvSpPr>
          <p:nvPr>
            <p:ph type="dt" sz="half" idx="10"/>
          </p:nvPr>
        </p:nvSpPr>
        <p:spPr/>
        <p:txBody>
          <a:bodyPr/>
          <a:lstStyle/>
          <a:p>
            <a:fld id="{5A7E097B-5710-4394-A9A5-B663AB91E4DA}" type="datetimeFigureOut">
              <a:rPr lang="en-US" smtClean="0"/>
              <a:t>9/28/2020</a:t>
            </a:fld>
            <a:endParaRPr lang="en-US"/>
          </a:p>
        </p:txBody>
      </p:sp>
      <p:sp>
        <p:nvSpPr>
          <p:cNvPr id="5" name="Footer Placeholder 4">
            <a:extLst>
              <a:ext uri="{FF2B5EF4-FFF2-40B4-BE49-F238E27FC236}">
                <a16:creationId xmlns:a16="http://schemas.microsoft.com/office/drawing/2014/main" id="{976635DA-86D0-4896-B6F4-628401A5A1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EC3C1B-239C-43B4-A3CA-5309B6CF829E}"/>
              </a:ext>
            </a:extLst>
          </p:cNvPr>
          <p:cNvSpPr>
            <a:spLocks noGrp="1"/>
          </p:cNvSpPr>
          <p:nvPr>
            <p:ph type="sldNum" sz="quarter" idx="12"/>
          </p:nvPr>
        </p:nvSpPr>
        <p:spPr/>
        <p:txBody>
          <a:bodyPr/>
          <a:lstStyle/>
          <a:p>
            <a:fld id="{406BD448-C0E9-4ACE-BA8D-A93DA4B6497D}" type="slidenum">
              <a:rPr lang="en-US" smtClean="0"/>
              <a:t>‹#›</a:t>
            </a:fld>
            <a:endParaRPr lang="en-US"/>
          </a:p>
        </p:txBody>
      </p:sp>
    </p:spTree>
    <p:extLst>
      <p:ext uri="{BB962C8B-B14F-4D97-AF65-F5344CB8AC3E}">
        <p14:creationId xmlns:p14="http://schemas.microsoft.com/office/powerpoint/2010/main" val="1431508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5AEDB-F39D-4B69-A852-E5F82E9E5A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6BA4A2-A355-4386-8285-DBAD259FC8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A84555-7483-43F3-AD2D-67CC927E8796}"/>
              </a:ext>
            </a:extLst>
          </p:cNvPr>
          <p:cNvSpPr>
            <a:spLocks noGrp="1"/>
          </p:cNvSpPr>
          <p:nvPr>
            <p:ph type="dt" sz="half" idx="10"/>
          </p:nvPr>
        </p:nvSpPr>
        <p:spPr/>
        <p:txBody>
          <a:bodyPr/>
          <a:lstStyle/>
          <a:p>
            <a:fld id="{5A7E097B-5710-4394-A9A5-B663AB91E4DA}" type="datetimeFigureOut">
              <a:rPr lang="en-US" smtClean="0"/>
              <a:t>9/28/2020</a:t>
            </a:fld>
            <a:endParaRPr lang="en-US"/>
          </a:p>
        </p:txBody>
      </p:sp>
      <p:sp>
        <p:nvSpPr>
          <p:cNvPr id="5" name="Footer Placeholder 4">
            <a:extLst>
              <a:ext uri="{FF2B5EF4-FFF2-40B4-BE49-F238E27FC236}">
                <a16:creationId xmlns:a16="http://schemas.microsoft.com/office/drawing/2014/main" id="{A470E19A-D761-4026-8031-43AB3AECE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00AE5D-9716-43A6-85AC-5748CEEEF26D}"/>
              </a:ext>
            </a:extLst>
          </p:cNvPr>
          <p:cNvSpPr>
            <a:spLocks noGrp="1"/>
          </p:cNvSpPr>
          <p:nvPr>
            <p:ph type="sldNum" sz="quarter" idx="12"/>
          </p:nvPr>
        </p:nvSpPr>
        <p:spPr/>
        <p:txBody>
          <a:bodyPr/>
          <a:lstStyle/>
          <a:p>
            <a:fld id="{406BD448-C0E9-4ACE-BA8D-A93DA4B6497D}" type="slidenum">
              <a:rPr lang="en-US" smtClean="0"/>
              <a:t>‹#›</a:t>
            </a:fld>
            <a:endParaRPr lang="en-US"/>
          </a:p>
        </p:txBody>
      </p:sp>
    </p:spTree>
    <p:extLst>
      <p:ext uri="{BB962C8B-B14F-4D97-AF65-F5344CB8AC3E}">
        <p14:creationId xmlns:p14="http://schemas.microsoft.com/office/powerpoint/2010/main" val="3135313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955DD0-1BCE-4D17-8592-82B1854082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69AA5E-FAB5-4C17-964D-C9131A54AD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5285AD-F25E-4046-87A6-65F2B4496859}"/>
              </a:ext>
            </a:extLst>
          </p:cNvPr>
          <p:cNvSpPr>
            <a:spLocks noGrp="1"/>
          </p:cNvSpPr>
          <p:nvPr>
            <p:ph type="dt" sz="half" idx="10"/>
          </p:nvPr>
        </p:nvSpPr>
        <p:spPr/>
        <p:txBody>
          <a:bodyPr/>
          <a:lstStyle/>
          <a:p>
            <a:fld id="{5A7E097B-5710-4394-A9A5-B663AB91E4DA}" type="datetimeFigureOut">
              <a:rPr lang="en-US" smtClean="0"/>
              <a:t>9/28/2020</a:t>
            </a:fld>
            <a:endParaRPr lang="en-US"/>
          </a:p>
        </p:txBody>
      </p:sp>
      <p:sp>
        <p:nvSpPr>
          <p:cNvPr id="5" name="Footer Placeholder 4">
            <a:extLst>
              <a:ext uri="{FF2B5EF4-FFF2-40B4-BE49-F238E27FC236}">
                <a16:creationId xmlns:a16="http://schemas.microsoft.com/office/drawing/2014/main" id="{88300095-EA20-462B-B2E7-1E655DB15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8D4FB2-0F69-49A1-ABC9-F164A42B2C26}"/>
              </a:ext>
            </a:extLst>
          </p:cNvPr>
          <p:cNvSpPr>
            <a:spLocks noGrp="1"/>
          </p:cNvSpPr>
          <p:nvPr>
            <p:ph type="sldNum" sz="quarter" idx="12"/>
          </p:nvPr>
        </p:nvSpPr>
        <p:spPr/>
        <p:txBody>
          <a:bodyPr/>
          <a:lstStyle/>
          <a:p>
            <a:fld id="{406BD448-C0E9-4ACE-BA8D-A93DA4B6497D}" type="slidenum">
              <a:rPr lang="en-US" smtClean="0"/>
              <a:t>‹#›</a:t>
            </a:fld>
            <a:endParaRPr lang="en-US"/>
          </a:p>
        </p:txBody>
      </p:sp>
    </p:spTree>
    <p:extLst>
      <p:ext uri="{BB962C8B-B14F-4D97-AF65-F5344CB8AC3E}">
        <p14:creationId xmlns:p14="http://schemas.microsoft.com/office/powerpoint/2010/main" val="3348564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6AB8-7684-4221-B6A8-A6D83E8148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8C73F5-C3FF-40CC-963B-56BB1E569F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AFF74-7361-46D4-BC67-11C51212E0CA}"/>
              </a:ext>
            </a:extLst>
          </p:cNvPr>
          <p:cNvSpPr>
            <a:spLocks noGrp="1"/>
          </p:cNvSpPr>
          <p:nvPr>
            <p:ph type="dt" sz="half" idx="10"/>
          </p:nvPr>
        </p:nvSpPr>
        <p:spPr/>
        <p:txBody>
          <a:bodyPr/>
          <a:lstStyle/>
          <a:p>
            <a:fld id="{5A7E097B-5710-4394-A9A5-B663AB91E4DA}" type="datetimeFigureOut">
              <a:rPr lang="en-US" smtClean="0"/>
              <a:t>9/28/2020</a:t>
            </a:fld>
            <a:endParaRPr lang="en-US"/>
          </a:p>
        </p:txBody>
      </p:sp>
      <p:sp>
        <p:nvSpPr>
          <p:cNvPr id="5" name="Footer Placeholder 4">
            <a:extLst>
              <a:ext uri="{FF2B5EF4-FFF2-40B4-BE49-F238E27FC236}">
                <a16:creationId xmlns:a16="http://schemas.microsoft.com/office/drawing/2014/main" id="{B031A2D6-85CF-4961-AE17-2CB8911EC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5FFF32-BAA9-4B3B-9EA7-55D609D140CE}"/>
              </a:ext>
            </a:extLst>
          </p:cNvPr>
          <p:cNvSpPr>
            <a:spLocks noGrp="1"/>
          </p:cNvSpPr>
          <p:nvPr>
            <p:ph type="sldNum" sz="quarter" idx="12"/>
          </p:nvPr>
        </p:nvSpPr>
        <p:spPr/>
        <p:txBody>
          <a:bodyPr/>
          <a:lstStyle/>
          <a:p>
            <a:fld id="{406BD448-C0E9-4ACE-BA8D-A93DA4B6497D}" type="slidenum">
              <a:rPr lang="en-US" smtClean="0"/>
              <a:t>‹#›</a:t>
            </a:fld>
            <a:endParaRPr lang="en-US"/>
          </a:p>
        </p:txBody>
      </p:sp>
    </p:spTree>
    <p:extLst>
      <p:ext uri="{BB962C8B-B14F-4D97-AF65-F5344CB8AC3E}">
        <p14:creationId xmlns:p14="http://schemas.microsoft.com/office/powerpoint/2010/main" val="2390172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5F418-71BB-412E-88A7-E0669539CB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A061CA-F172-477F-9DA8-86330D4747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D73BB0-6C9E-4526-B850-CE502849BDCA}"/>
              </a:ext>
            </a:extLst>
          </p:cNvPr>
          <p:cNvSpPr>
            <a:spLocks noGrp="1"/>
          </p:cNvSpPr>
          <p:nvPr>
            <p:ph type="dt" sz="half" idx="10"/>
          </p:nvPr>
        </p:nvSpPr>
        <p:spPr/>
        <p:txBody>
          <a:bodyPr/>
          <a:lstStyle/>
          <a:p>
            <a:fld id="{5A7E097B-5710-4394-A9A5-B663AB91E4DA}" type="datetimeFigureOut">
              <a:rPr lang="en-US" smtClean="0"/>
              <a:t>9/28/2020</a:t>
            </a:fld>
            <a:endParaRPr lang="en-US"/>
          </a:p>
        </p:txBody>
      </p:sp>
      <p:sp>
        <p:nvSpPr>
          <p:cNvPr id="5" name="Footer Placeholder 4">
            <a:extLst>
              <a:ext uri="{FF2B5EF4-FFF2-40B4-BE49-F238E27FC236}">
                <a16:creationId xmlns:a16="http://schemas.microsoft.com/office/drawing/2014/main" id="{62674BC6-A629-4F8F-83C4-4FCC945439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44D971-5E76-4DF4-96FF-2B68577AA6F2}"/>
              </a:ext>
            </a:extLst>
          </p:cNvPr>
          <p:cNvSpPr>
            <a:spLocks noGrp="1"/>
          </p:cNvSpPr>
          <p:nvPr>
            <p:ph type="sldNum" sz="quarter" idx="12"/>
          </p:nvPr>
        </p:nvSpPr>
        <p:spPr/>
        <p:txBody>
          <a:bodyPr/>
          <a:lstStyle/>
          <a:p>
            <a:fld id="{406BD448-C0E9-4ACE-BA8D-A93DA4B6497D}" type="slidenum">
              <a:rPr lang="en-US" smtClean="0"/>
              <a:t>‹#›</a:t>
            </a:fld>
            <a:endParaRPr lang="en-US"/>
          </a:p>
        </p:txBody>
      </p:sp>
    </p:spTree>
    <p:extLst>
      <p:ext uri="{BB962C8B-B14F-4D97-AF65-F5344CB8AC3E}">
        <p14:creationId xmlns:p14="http://schemas.microsoft.com/office/powerpoint/2010/main" val="2974007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3D802-354B-442F-B972-B5E1E6F05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F23FB7-C022-445A-A70D-314953FB96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B9C8DE-2767-45D8-83AB-51DD6863C2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E1D29C-A221-4E8A-8AA8-DEA7CA0DBBE8}"/>
              </a:ext>
            </a:extLst>
          </p:cNvPr>
          <p:cNvSpPr>
            <a:spLocks noGrp="1"/>
          </p:cNvSpPr>
          <p:nvPr>
            <p:ph type="dt" sz="half" idx="10"/>
          </p:nvPr>
        </p:nvSpPr>
        <p:spPr/>
        <p:txBody>
          <a:bodyPr/>
          <a:lstStyle/>
          <a:p>
            <a:fld id="{5A7E097B-5710-4394-A9A5-B663AB91E4DA}" type="datetimeFigureOut">
              <a:rPr lang="en-US" smtClean="0"/>
              <a:t>9/28/2020</a:t>
            </a:fld>
            <a:endParaRPr lang="en-US"/>
          </a:p>
        </p:txBody>
      </p:sp>
      <p:sp>
        <p:nvSpPr>
          <p:cNvPr id="6" name="Footer Placeholder 5">
            <a:extLst>
              <a:ext uri="{FF2B5EF4-FFF2-40B4-BE49-F238E27FC236}">
                <a16:creationId xmlns:a16="http://schemas.microsoft.com/office/drawing/2014/main" id="{4DB30899-172C-4366-90E9-76D9901CF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6CCB82-45F3-4865-A217-7E15F50BAEC1}"/>
              </a:ext>
            </a:extLst>
          </p:cNvPr>
          <p:cNvSpPr>
            <a:spLocks noGrp="1"/>
          </p:cNvSpPr>
          <p:nvPr>
            <p:ph type="sldNum" sz="quarter" idx="12"/>
          </p:nvPr>
        </p:nvSpPr>
        <p:spPr/>
        <p:txBody>
          <a:bodyPr/>
          <a:lstStyle/>
          <a:p>
            <a:fld id="{406BD448-C0E9-4ACE-BA8D-A93DA4B6497D}" type="slidenum">
              <a:rPr lang="en-US" smtClean="0"/>
              <a:t>‹#›</a:t>
            </a:fld>
            <a:endParaRPr lang="en-US"/>
          </a:p>
        </p:txBody>
      </p:sp>
    </p:spTree>
    <p:extLst>
      <p:ext uri="{BB962C8B-B14F-4D97-AF65-F5344CB8AC3E}">
        <p14:creationId xmlns:p14="http://schemas.microsoft.com/office/powerpoint/2010/main" val="3096295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4607B-26D0-46D8-99DD-AFCFF1D671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1972DA-BDC2-4CFF-A406-868306A51F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1D17C6-E675-4AEE-9EB8-287DB5077A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1EE234-A104-4E02-A2E6-9CDBB00915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690438-BE17-4D2E-9A8B-FDD76A3D14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DB8118-0099-4EA4-ADC3-876C0B714A66}"/>
              </a:ext>
            </a:extLst>
          </p:cNvPr>
          <p:cNvSpPr>
            <a:spLocks noGrp="1"/>
          </p:cNvSpPr>
          <p:nvPr>
            <p:ph type="dt" sz="half" idx="10"/>
          </p:nvPr>
        </p:nvSpPr>
        <p:spPr/>
        <p:txBody>
          <a:bodyPr/>
          <a:lstStyle/>
          <a:p>
            <a:fld id="{5A7E097B-5710-4394-A9A5-B663AB91E4DA}" type="datetimeFigureOut">
              <a:rPr lang="en-US" smtClean="0"/>
              <a:t>9/28/2020</a:t>
            </a:fld>
            <a:endParaRPr lang="en-US"/>
          </a:p>
        </p:txBody>
      </p:sp>
      <p:sp>
        <p:nvSpPr>
          <p:cNvPr id="8" name="Footer Placeholder 7">
            <a:extLst>
              <a:ext uri="{FF2B5EF4-FFF2-40B4-BE49-F238E27FC236}">
                <a16:creationId xmlns:a16="http://schemas.microsoft.com/office/drawing/2014/main" id="{6B2A53DE-1734-4BCE-A49A-05C654754D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6C10A4-FC36-4074-9F8E-2CD331C670AF}"/>
              </a:ext>
            </a:extLst>
          </p:cNvPr>
          <p:cNvSpPr>
            <a:spLocks noGrp="1"/>
          </p:cNvSpPr>
          <p:nvPr>
            <p:ph type="sldNum" sz="quarter" idx="12"/>
          </p:nvPr>
        </p:nvSpPr>
        <p:spPr/>
        <p:txBody>
          <a:bodyPr/>
          <a:lstStyle/>
          <a:p>
            <a:fld id="{406BD448-C0E9-4ACE-BA8D-A93DA4B6497D}" type="slidenum">
              <a:rPr lang="en-US" smtClean="0"/>
              <a:t>‹#›</a:t>
            </a:fld>
            <a:endParaRPr lang="en-US"/>
          </a:p>
        </p:txBody>
      </p:sp>
    </p:spTree>
    <p:extLst>
      <p:ext uri="{BB962C8B-B14F-4D97-AF65-F5344CB8AC3E}">
        <p14:creationId xmlns:p14="http://schemas.microsoft.com/office/powerpoint/2010/main" val="3560948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34BE0-5C8C-4505-8C0A-7CB0FB7D5F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348DCE-7DED-4C53-A866-0F4B3B9391FA}"/>
              </a:ext>
            </a:extLst>
          </p:cNvPr>
          <p:cNvSpPr>
            <a:spLocks noGrp="1"/>
          </p:cNvSpPr>
          <p:nvPr>
            <p:ph type="dt" sz="half" idx="10"/>
          </p:nvPr>
        </p:nvSpPr>
        <p:spPr/>
        <p:txBody>
          <a:bodyPr/>
          <a:lstStyle/>
          <a:p>
            <a:fld id="{5A7E097B-5710-4394-A9A5-B663AB91E4DA}" type="datetimeFigureOut">
              <a:rPr lang="en-US" smtClean="0"/>
              <a:t>9/28/2020</a:t>
            </a:fld>
            <a:endParaRPr lang="en-US"/>
          </a:p>
        </p:txBody>
      </p:sp>
      <p:sp>
        <p:nvSpPr>
          <p:cNvPr id="4" name="Footer Placeholder 3">
            <a:extLst>
              <a:ext uri="{FF2B5EF4-FFF2-40B4-BE49-F238E27FC236}">
                <a16:creationId xmlns:a16="http://schemas.microsoft.com/office/drawing/2014/main" id="{8EE1C6E9-962F-4D6A-BB21-02AEFBF9EC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252B2D-340E-4E76-993B-B17541BF04D8}"/>
              </a:ext>
            </a:extLst>
          </p:cNvPr>
          <p:cNvSpPr>
            <a:spLocks noGrp="1"/>
          </p:cNvSpPr>
          <p:nvPr>
            <p:ph type="sldNum" sz="quarter" idx="12"/>
          </p:nvPr>
        </p:nvSpPr>
        <p:spPr/>
        <p:txBody>
          <a:bodyPr/>
          <a:lstStyle/>
          <a:p>
            <a:fld id="{406BD448-C0E9-4ACE-BA8D-A93DA4B6497D}" type="slidenum">
              <a:rPr lang="en-US" smtClean="0"/>
              <a:t>‹#›</a:t>
            </a:fld>
            <a:endParaRPr lang="en-US"/>
          </a:p>
        </p:txBody>
      </p:sp>
    </p:spTree>
    <p:extLst>
      <p:ext uri="{BB962C8B-B14F-4D97-AF65-F5344CB8AC3E}">
        <p14:creationId xmlns:p14="http://schemas.microsoft.com/office/powerpoint/2010/main" val="3125906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9320AD-3976-4FC6-93FB-E52F534DB769}"/>
              </a:ext>
            </a:extLst>
          </p:cNvPr>
          <p:cNvSpPr>
            <a:spLocks noGrp="1"/>
          </p:cNvSpPr>
          <p:nvPr>
            <p:ph type="dt" sz="half" idx="10"/>
          </p:nvPr>
        </p:nvSpPr>
        <p:spPr/>
        <p:txBody>
          <a:bodyPr/>
          <a:lstStyle/>
          <a:p>
            <a:fld id="{5A7E097B-5710-4394-A9A5-B663AB91E4DA}" type="datetimeFigureOut">
              <a:rPr lang="en-US" smtClean="0"/>
              <a:t>9/28/2020</a:t>
            </a:fld>
            <a:endParaRPr lang="en-US"/>
          </a:p>
        </p:txBody>
      </p:sp>
      <p:sp>
        <p:nvSpPr>
          <p:cNvPr id="3" name="Footer Placeholder 2">
            <a:extLst>
              <a:ext uri="{FF2B5EF4-FFF2-40B4-BE49-F238E27FC236}">
                <a16:creationId xmlns:a16="http://schemas.microsoft.com/office/drawing/2014/main" id="{9D0C0CD1-B798-45E5-9E7D-8FEBB1FD38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668AB3-BE89-4346-8245-6737954895CA}"/>
              </a:ext>
            </a:extLst>
          </p:cNvPr>
          <p:cNvSpPr>
            <a:spLocks noGrp="1"/>
          </p:cNvSpPr>
          <p:nvPr>
            <p:ph type="sldNum" sz="quarter" idx="12"/>
          </p:nvPr>
        </p:nvSpPr>
        <p:spPr/>
        <p:txBody>
          <a:bodyPr/>
          <a:lstStyle/>
          <a:p>
            <a:fld id="{406BD448-C0E9-4ACE-BA8D-A93DA4B6497D}" type="slidenum">
              <a:rPr lang="en-US" smtClean="0"/>
              <a:t>‹#›</a:t>
            </a:fld>
            <a:endParaRPr lang="en-US"/>
          </a:p>
        </p:txBody>
      </p:sp>
    </p:spTree>
    <p:extLst>
      <p:ext uri="{BB962C8B-B14F-4D97-AF65-F5344CB8AC3E}">
        <p14:creationId xmlns:p14="http://schemas.microsoft.com/office/powerpoint/2010/main" val="1414336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B8801-25F5-4E82-92FF-8D4F2F7F8D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9A2F0E-033D-49FF-B55B-178498EA83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0D666E-1E59-4143-B74A-6FB4B9AD6C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96553-896D-4FB1-A9F6-429C97507B6F}"/>
              </a:ext>
            </a:extLst>
          </p:cNvPr>
          <p:cNvSpPr>
            <a:spLocks noGrp="1"/>
          </p:cNvSpPr>
          <p:nvPr>
            <p:ph type="dt" sz="half" idx="10"/>
          </p:nvPr>
        </p:nvSpPr>
        <p:spPr/>
        <p:txBody>
          <a:bodyPr/>
          <a:lstStyle/>
          <a:p>
            <a:fld id="{5A7E097B-5710-4394-A9A5-B663AB91E4DA}" type="datetimeFigureOut">
              <a:rPr lang="en-US" smtClean="0"/>
              <a:t>9/28/2020</a:t>
            </a:fld>
            <a:endParaRPr lang="en-US"/>
          </a:p>
        </p:txBody>
      </p:sp>
      <p:sp>
        <p:nvSpPr>
          <p:cNvPr id="6" name="Footer Placeholder 5">
            <a:extLst>
              <a:ext uri="{FF2B5EF4-FFF2-40B4-BE49-F238E27FC236}">
                <a16:creationId xmlns:a16="http://schemas.microsoft.com/office/drawing/2014/main" id="{F7C46A50-FE49-4ABD-8067-20C1B7448F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DC0662-83E8-4402-9EDB-9BEAD8184B91}"/>
              </a:ext>
            </a:extLst>
          </p:cNvPr>
          <p:cNvSpPr>
            <a:spLocks noGrp="1"/>
          </p:cNvSpPr>
          <p:nvPr>
            <p:ph type="sldNum" sz="quarter" idx="12"/>
          </p:nvPr>
        </p:nvSpPr>
        <p:spPr/>
        <p:txBody>
          <a:bodyPr/>
          <a:lstStyle/>
          <a:p>
            <a:fld id="{406BD448-C0E9-4ACE-BA8D-A93DA4B6497D}" type="slidenum">
              <a:rPr lang="en-US" smtClean="0"/>
              <a:t>‹#›</a:t>
            </a:fld>
            <a:endParaRPr lang="en-US"/>
          </a:p>
        </p:txBody>
      </p:sp>
    </p:spTree>
    <p:extLst>
      <p:ext uri="{BB962C8B-B14F-4D97-AF65-F5344CB8AC3E}">
        <p14:creationId xmlns:p14="http://schemas.microsoft.com/office/powerpoint/2010/main" val="2950620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CC8F-69CD-4B9D-89A6-C174856E31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84D646-7944-4F5E-9651-FFE98BE681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936D36-E87A-49F4-B7A0-6BBC124ACE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5E5847-A45A-4C91-8387-EFF8850D605C}"/>
              </a:ext>
            </a:extLst>
          </p:cNvPr>
          <p:cNvSpPr>
            <a:spLocks noGrp="1"/>
          </p:cNvSpPr>
          <p:nvPr>
            <p:ph type="dt" sz="half" idx="10"/>
          </p:nvPr>
        </p:nvSpPr>
        <p:spPr/>
        <p:txBody>
          <a:bodyPr/>
          <a:lstStyle/>
          <a:p>
            <a:fld id="{5A7E097B-5710-4394-A9A5-B663AB91E4DA}" type="datetimeFigureOut">
              <a:rPr lang="en-US" smtClean="0"/>
              <a:t>9/28/2020</a:t>
            </a:fld>
            <a:endParaRPr lang="en-US"/>
          </a:p>
        </p:txBody>
      </p:sp>
      <p:sp>
        <p:nvSpPr>
          <p:cNvPr id="6" name="Footer Placeholder 5">
            <a:extLst>
              <a:ext uri="{FF2B5EF4-FFF2-40B4-BE49-F238E27FC236}">
                <a16:creationId xmlns:a16="http://schemas.microsoft.com/office/drawing/2014/main" id="{0F47E699-2B04-4D24-95E0-D64421EB4F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C8915A-538A-4D88-AF8B-BBCE4553EEBB}"/>
              </a:ext>
            </a:extLst>
          </p:cNvPr>
          <p:cNvSpPr>
            <a:spLocks noGrp="1"/>
          </p:cNvSpPr>
          <p:nvPr>
            <p:ph type="sldNum" sz="quarter" idx="12"/>
          </p:nvPr>
        </p:nvSpPr>
        <p:spPr/>
        <p:txBody>
          <a:bodyPr/>
          <a:lstStyle/>
          <a:p>
            <a:fld id="{406BD448-C0E9-4ACE-BA8D-A93DA4B6497D}" type="slidenum">
              <a:rPr lang="en-US" smtClean="0"/>
              <a:t>‹#›</a:t>
            </a:fld>
            <a:endParaRPr lang="en-US"/>
          </a:p>
        </p:txBody>
      </p:sp>
    </p:spTree>
    <p:extLst>
      <p:ext uri="{BB962C8B-B14F-4D97-AF65-F5344CB8AC3E}">
        <p14:creationId xmlns:p14="http://schemas.microsoft.com/office/powerpoint/2010/main" val="3134719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E3E585-7A39-4CC1-9261-EA81539B2D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1D45B0-98EC-4B06-869A-410C8CDCC7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3E7DDB-B33A-4DF4-96DE-D3F89E7B5A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7E097B-5710-4394-A9A5-B663AB91E4DA}" type="datetimeFigureOut">
              <a:rPr lang="en-US" smtClean="0"/>
              <a:t>9/28/2020</a:t>
            </a:fld>
            <a:endParaRPr lang="en-US"/>
          </a:p>
        </p:txBody>
      </p:sp>
      <p:sp>
        <p:nvSpPr>
          <p:cNvPr id="5" name="Footer Placeholder 4">
            <a:extLst>
              <a:ext uri="{FF2B5EF4-FFF2-40B4-BE49-F238E27FC236}">
                <a16:creationId xmlns:a16="http://schemas.microsoft.com/office/drawing/2014/main" id="{5AC8A503-D3BD-42FB-8AA6-07C3ACFAB2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96F13F-BD98-47CB-91C8-1851AB5B92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6BD448-C0E9-4ACE-BA8D-A93DA4B6497D}" type="slidenum">
              <a:rPr lang="en-US" smtClean="0"/>
              <a:t>‹#›</a:t>
            </a:fld>
            <a:endParaRPr lang="en-US"/>
          </a:p>
        </p:txBody>
      </p:sp>
    </p:spTree>
    <p:extLst>
      <p:ext uri="{BB962C8B-B14F-4D97-AF65-F5344CB8AC3E}">
        <p14:creationId xmlns:p14="http://schemas.microsoft.com/office/powerpoint/2010/main" val="778262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cdc.gov/coronavirus/2019-ncov/prevent-getting-sick/about-face-coverings.html" TargetMode="External"/><Relationship Id="rId7" Type="http://schemas.openxmlformats.org/officeDocument/2006/relationships/hyperlink" Target="https://tea.texas.gov/sites/default/files/covid/SY-20-21-Public-Health-Guidance.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cdc.gov/coronavirus/2019-ncov/if-you-are-sick/end-home-isolation.html" TargetMode="External"/><Relationship Id="rId5" Type="http://schemas.openxmlformats.org/officeDocument/2006/relationships/hyperlink" Target="https://www.cdc.gov/coronavirus/2019-ncov/if-you-are-sick/steps-when-sick.html" TargetMode="External"/><Relationship Id="rId4" Type="http://schemas.openxmlformats.org/officeDocument/2006/relationships/hyperlink" Target="https://www.cdc.gov/coronavirus/2019-ncov/communication/social-media-toolkit.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tif"/></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47">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49">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27"/>
            <a:ext cx="12188952"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AC4E19-61F9-4CD3-98C1-D0B3074C3405}"/>
              </a:ext>
            </a:extLst>
          </p:cNvPr>
          <p:cNvSpPr>
            <a:spLocks noGrp="1"/>
          </p:cNvSpPr>
          <p:nvPr>
            <p:ph type="title"/>
          </p:nvPr>
        </p:nvSpPr>
        <p:spPr>
          <a:xfrm>
            <a:off x="795342" y="637953"/>
            <a:ext cx="8272458" cy="3189507"/>
          </a:xfrm>
        </p:spPr>
        <p:txBody>
          <a:bodyPr vert="horz" lIns="91440" tIns="45720" rIns="91440" bIns="45720" rtlCol="0" anchor="b">
            <a:normAutofit/>
          </a:bodyPr>
          <a:lstStyle/>
          <a:p>
            <a:r>
              <a:rPr lang="en-US" sz="7400" b="1" kern="1200" dirty="0">
                <a:solidFill>
                  <a:srgbClr val="FFFFFF"/>
                </a:solidFill>
                <a:latin typeface="+mj-lt"/>
                <a:ea typeface="+mj-ea"/>
                <a:cs typeface="+mj-cs"/>
              </a:rPr>
              <a:t>COVID-19 Prevention Measures at School</a:t>
            </a:r>
          </a:p>
        </p:txBody>
      </p:sp>
      <p:sp>
        <p:nvSpPr>
          <p:cNvPr id="52"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7747" y="4208147"/>
            <a:ext cx="339126"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8739" y="4098333"/>
            <a:ext cx="201857"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8" y="4098334"/>
            <a:ext cx="893301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066873" y="4377267"/>
            <a:ext cx="312207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18742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100000" t="100000"/>
          </a:path>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176DD5-505B-4EA7-A4F1-31E7558F9759}"/>
              </a:ext>
            </a:extLst>
          </p:cNvPr>
          <p:cNvSpPr>
            <a:spLocks noGrp="1"/>
          </p:cNvSpPr>
          <p:nvPr>
            <p:ph type="title"/>
          </p:nvPr>
        </p:nvSpPr>
        <p:spPr>
          <a:xfrm>
            <a:off x="79775" y="251727"/>
            <a:ext cx="6826351" cy="1684229"/>
          </a:xfrm>
        </p:spPr>
        <p:txBody>
          <a:bodyPr vert="horz" lIns="91440" tIns="45720" rIns="91440" bIns="45720" rtlCol="0" anchor="ctr">
            <a:normAutofit fontScale="90000"/>
          </a:bodyPr>
          <a:lstStyle/>
          <a:p>
            <a:r>
              <a:rPr lang="en-US" sz="4400" dirty="0"/>
              <a:t>Wear a Mask C</a:t>
            </a:r>
            <a:r>
              <a:rPr lang="en-US" sz="4400" b="1" dirty="0"/>
              <a:t>orrectly</a:t>
            </a:r>
            <a:r>
              <a:rPr lang="en-US" sz="4400" dirty="0"/>
              <a:t> and </a:t>
            </a:r>
            <a:r>
              <a:rPr lang="en-US" sz="4400" b="1" dirty="0"/>
              <a:t>Consistently</a:t>
            </a:r>
            <a:r>
              <a:rPr lang="en-US" sz="4400" dirty="0"/>
              <a:t> for the Best Protection</a:t>
            </a:r>
          </a:p>
        </p:txBody>
      </p:sp>
      <p:sp>
        <p:nvSpPr>
          <p:cNvPr id="6" name="Text Placeholder 5">
            <a:extLst>
              <a:ext uri="{FF2B5EF4-FFF2-40B4-BE49-F238E27FC236}">
                <a16:creationId xmlns:a16="http://schemas.microsoft.com/office/drawing/2014/main" id="{A84A2A33-6C28-4545-8F88-6E27C15AA73F}"/>
              </a:ext>
            </a:extLst>
          </p:cNvPr>
          <p:cNvSpPr>
            <a:spLocks noGrp="1"/>
          </p:cNvSpPr>
          <p:nvPr>
            <p:ph type="body" sz="half" idx="2"/>
          </p:nvPr>
        </p:nvSpPr>
        <p:spPr>
          <a:xfrm>
            <a:off x="-88667" y="1935956"/>
            <a:ext cx="6994794" cy="4670317"/>
          </a:xfrm>
        </p:spPr>
        <p:txBody>
          <a:bodyPr vert="horz" lIns="91440" tIns="45720" rIns="91440" bIns="45720" rtlCol="0" anchor="t">
            <a:noAutofit/>
          </a:bodyPr>
          <a:lstStyle/>
          <a:p>
            <a:pPr marL="457200" indent="-228600">
              <a:buFont typeface="Arial" panose="020B0604020202020204" pitchFamily="34" charset="0"/>
              <a:buChar char="•"/>
            </a:pPr>
            <a:r>
              <a:rPr lang="en-US" sz="2600" dirty="0">
                <a:solidFill>
                  <a:schemeClr val="bg1"/>
                </a:solidFill>
              </a:rPr>
              <a:t>Be sure to wash your hands before </a:t>
            </a:r>
            <a:r>
              <a:rPr lang="en-US" sz="2600" b="1" dirty="0">
                <a:solidFill>
                  <a:schemeClr val="bg1"/>
                </a:solidFill>
              </a:rPr>
              <a:t>putting on </a:t>
            </a:r>
            <a:r>
              <a:rPr lang="en-US" sz="2600" dirty="0">
                <a:solidFill>
                  <a:schemeClr val="bg1"/>
                </a:solidFill>
              </a:rPr>
              <a:t>a mask, before </a:t>
            </a:r>
            <a:r>
              <a:rPr lang="en-US" sz="2600" u="sng" dirty="0">
                <a:solidFill>
                  <a:schemeClr val="bg1"/>
                </a:solidFill>
              </a:rPr>
              <a:t>and</a:t>
            </a:r>
            <a:r>
              <a:rPr lang="en-US" sz="2600" dirty="0">
                <a:solidFill>
                  <a:schemeClr val="bg1"/>
                </a:solidFill>
              </a:rPr>
              <a:t> after </a:t>
            </a:r>
            <a:r>
              <a:rPr lang="en-US" sz="2600" b="1" dirty="0">
                <a:solidFill>
                  <a:schemeClr val="bg1"/>
                </a:solidFill>
              </a:rPr>
              <a:t>taking off </a:t>
            </a:r>
            <a:r>
              <a:rPr lang="en-US" sz="2600" dirty="0">
                <a:solidFill>
                  <a:schemeClr val="bg1"/>
                </a:solidFill>
              </a:rPr>
              <a:t>your mask.</a:t>
            </a:r>
          </a:p>
          <a:p>
            <a:pPr marL="457200" indent="-228600">
              <a:buFont typeface="Arial" panose="020B0604020202020204" pitchFamily="34" charset="0"/>
              <a:buChar char="•"/>
            </a:pPr>
            <a:r>
              <a:rPr lang="en-US" sz="2600" dirty="0">
                <a:solidFill>
                  <a:schemeClr val="bg1"/>
                </a:solidFill>
              </a:rPr>
              <a:t>Do </a:t>
            </a:r>
            <a:r>
              <a:rPr lang="en-US" sz="2600" b="1" dirty="0">
                <a:solidFill>
                  <a:schemeClr val="bg1"/>
                </a:solidFill>
              </a:rPr>
              <a:t>NOT</a:t>
            </a:r>
            <a:r>
              <a:rPr lang="en-US" sz="2600" dirty="0">
                <a:solidFill>
                  <a:schemeClr val="bg1"/>
                </a:solidFill>
              </a:rPr>
              <a:t> touch the mask when wearing it, especially the front of the mask. If you find yourself doing so, it means that your mask does not fit snugly against your face.</a:t>
            </a:r>
          </a:p>
          <a:p>
            <a:pPr marL="457200" indent="-228600">
              <a:buFont typeface="Arial" panose="020B0604020202020204" pitchFamily="34" charset="0"/>
              <a:buChar char="•"/>
            </a:pPr>
            <a:r>
              <a:rPr lang="en-US" sz="2600" b="0" i="0" dirty="0">
                <a:solidFill>
                  <a:srgbClr val="000000"/>
                </a:solidFill>
                <a:effectLst/>
              </a:rPr>
              <a:t>Masks are always to be worn while on campus for example, </a:t>
            </a:r>
            <a:r>
              <a:rPr lang="en-US" sz="2600" dirty="0">
                <a:solidFill>
                  <a:srgbClr val="000000"/>
                </a:solidFill>
              </a:rPr>
              <a:t>lounge, copy room, halls, stairwells, elevator, foyer, restrooms, etc</a:t>
            </a:r>
            <a:r>
              <a:rPr lang="en-US" sz="2600" b="0" i="0" dirty="0">
                <a:solidFill>
                  <a:srgbClr val="000000"/>
                </a:solidFill>
                <a:effectLst/>
              </a:rPr>
              <a:t>. </a:t>
            </a:r>
          </a:p>
          <a:p>
            <a:pPr marL="457200" indent="-228600">
              <a:buFont typeface="Arial" panose="020B0604020202020204" pitchFamily="34" charset="0"/>
              <a:buChar char="•"/>
            </a:pPr>
            <a:r>
              <a:rPr lang="en-US" sz="2600" dirty="0">
                <a:solidFill>
                  <a:srgbClr val="000000"/>
                </a:solidFill>
              </a:rPr>
              <a:t>Medical documentation is required if you are not able to wear a mask.</a:t>
            </a:r>
            <a:endParaRPr lang="en-US" sz="2600" b="0" i="0" dirty="0">
              <a:solidFill>
                <a:srgbClr val="000000"/>
              </a:solidFill>
              <a:effectLst/>
            </a:endParaRPr>
          </a:p>
        </p:txBody>
      </p:sp>
      <p:sp>
        <p:nvSpPr>
          <p:cNvPr id="25" name="Freeform: Shape 2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Placeholder 19" descr="A picture containing drawing&#10;&#10;Description automatically generated">
            <a:extLst>
              <a:ext uri="{FF2B5EF4-FFF2-40B4-BE49-F238E27FC236}">
                <a16:creationId xmlns:a16="http://schemas.microsoft.com/office/drawing/2014/main" id="{62BD4AE4-ACEB-4DAD-9FE3-C37BA9044082}"/>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5530" r="14741" b="-2"/>
          <a:stretch/>
        </p:blipFill>
        <p:spPr>
          <a:xfrm>
            <a:off x="7243010" y="251728"/>
            <a:ext cx="4948989" cy="5142772"/>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85408515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A8A39-A16F-4D38-9435-1E5EF8D2C526}"/>
              </a:ext>
            </a:extLst>
          </p:cNvPr>
          <p:cNvPicPr>
            <a:picLocks noChangeAspect="1"/>
          </p:cNvPicPr>
          <p:nvPr/>
        </p:nvPicPr>
        <p:blipFill>
          <a:blip r:embed="rId3"/>
          <a:stretch>
            <a:fillRect/>
          </a:stretch>
        </p:blipFill>
        <p:spPr>
          <a:xfrm>
            <a:off x="47625" y="119062"/>
            <a:ext cx="6048375" cy="6619875"/>
          </a:xfrm>
          <a:prstGeom prst="rect">
            <a:avLst/>
          </a:prstGeom>
        </p:spPr>
      </p:pic>
      <p:sp>
        <p:nvSpPr>
          <p:cNvPr id="5" name="TextBox 4">
            <a:extLst>
              <a:ext uri="{FF2B5EF4-FFF2-40B4-BE49-F238E27FC236}">
                <a16:creationId xmlns:a16="http://schemas.microsoft.com/office/drawing/2014/main" id="{A6B78577-B3E9-40E3-ACA6-D05F11625CD0}"/>
              </a:ext>
            </a:extLst>
          </p:cNvPr>
          <p:cNvSpPr txBox="1"/>
          <p:nvPr/>
        </p:nvSpPr>
        <p:spPr>
          <a:xfrm>
            <a:off x="6096000" y="302359"/>
            <a:ext cx="5815263" cy="6124754"/>
          </a:xfrm>
          <a:prstGeom prst="rect">
            <a:avLst/>
          </a:prstGeom>
          <a:noFill/>
        </p:spPr>
        <p:txBody>
          <a:bodyPr wrap="square" rtlCol="0">
            <a:spAutoFit/>
          </a:bodyPr>
          <a:lstStyle/>
          <a:p>
            <a:pPr marL="457200" indent="-457200">
              <a:buFont typeface="Arial" panose="020B0604020202020204" pitchFamily="34" charset="0"/>
              <a:buChar char="•"/>
            </a:pPr>
            <a:r>
              <a:rPr lang="en-US" sz="2800" dirty="0"/>
              <a:t>When working with special populations, you may wear a face mask that makes lips/mouth visible. Change back to an approved mask as soon as you are done.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i="0" dirty="0">
                <a:solidFill>
                  <a:srgbClr val="000000"/>
                </a:solidFill>
                <a:effectLst/>
              </a:rPr>
              <a:t>Masks should </a:t>
            </a:r>
            <a:r>
              <a:rPr lang="en-US" sz="2800" b="1" i="0" dirty="0">
                <a:solidFill>
                  <a:srgbClr val="000000"/>
                </a:solidFill>
                <a:effectLst/>
              </a:rPr>
              <a:t>NOT</a:t>
            </a:r>
            <a:r>
              <a:rPr lang="en-US" sz="2800" b="0" i="0" dirty="0">
                <a:solidFill>
                  <a:srgbClr val="000000"/>
                </a:solidFill>
                <a:effectLst/>
              </a:rPr>
              <a:t> be worn by children younger than two, people who have trouble breathing, or people who cannot remove the mask without assistance. This means that some students with special needs, regardless of age, may not wear masks.</a:t>
            </a:r>
          </a:p>
        </p:txBody>
      </p:sp>
      <p:pic>
        <p:nvPicPr>
          <p:cNvPr id="11" name="Picture 10" descr="A close up of a logo&#10;&#10;Description automatically generated">
            <a:extLst>
              <a:ext uri="{FF2B5EF4-FFF2-40B4-BE49-F238E27FC236}">
                <a16:creationId xmlns:a16="http://schemas.microsoft.com/office/drawing/2014/main" id="{7E23E9A9-ED0D-414D-A698-52968E4471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5" y="4921986"/>
            <a:ext cx="6048375" cy="1816951"/>
          </a:xfrm>
          <a:prstGeom prst="rect">
            <a:avLst/>
          </a:prstGeom>
        </p:spPr>
      </p:pic>
    </p:spTree>
    <p:extLst>
      <p:ext uri="{BB962C8B-B14F-4D97-AF65-F5344CB8AC3E}">
        <p14:creationId xmlns:p14="http://schemas.microsoft.com/office/powerpoint/2010/main" val="4204383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AutoShape 2" descr="Illustration of people wearing cloth face masks">
            <a:extLst>
              <a:ext uri="{FF2B5EF4-FFF2-40B4-BE49-F238E27FC236}">
                <a16:creationId xmlns:a16="http://schemas.microsoft.com/office/drawing/2014/main" id="{FEE8563B-F2FD-433B-AC55-00F6210C526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44C4B655-5B42-4EEB-BFCE-577758D3CC58}"/>
              </a:ext>
            </a:extLst>
          </p:cNvPr>
          <p:cNvPicPr>
            <a:picLocks noChangeAspect="1"/>
          </p:cNvPicPr>
          <p:nvPr/>
        </p:nvPicPr>
        <p:blipFill>
          <a:blip r:embed="rId3"/>
          <a:stretch>
            <a:fillRect/>
          </a:stretch>
        </p:blipFill>
        <p:spPr>
          <a:xfrm>
            <a:off x="6248400" y="365125"/>
            <a:ext cx="5599196" cy="3803232"/>
          </a:xfrm>
          <a:prstGeom prst="rect">
            <a:avLst/>
          </a:prstGeom>
        </p:spPr>
      </p:pic>
      <p:sp>
        <p:nvSpPr>
          <p:cNvPr id="3" name="Title 2">
            <a:extLst>
              <a:ext uri="{FF2B5EF4-FFF2-40B4-BE49-F238E27FC236}">
                <a16:creationId xmlns:a16="http://schemas.microsoft.com/office/drawing/2014/main" id="{301FB15D-7519-4055-A697-B199DEF48B39}"/>
              </a:ext>
            </a:extLst>
          </p:cNvPr>
          <p:cNvSpPr>
            <a:spLocks noGrp="1"/>
          </p:cNvSpPr>
          <p:nvPr>
            <p:ph type="title"/>
          </p:nvPr>
        </p:nvSpPr>
        <p:spPr/>
        <p:txBody>
          <a:bodyPr/>
          <a:lstStyle/>
          <a:p>
            <a:endParaRPr lang="en-US" dirty="0">
              <a:solidFill>
                <a:schemeClr val="bg1"/>
              </a:solidFill>
            </a:endParaRPr>
          </a:p>
        </p:txBody>
      </p:sp>
      <p:sp>
        <p:nvSpPr>
          <p:cNvPr id="10" name="Content Placeholder 9">
            <a:extLst>
              <a:ext uri="{FF2B5EF4-FFF2-40B4-BE49-F238E27FC236}">
                <a16:creationId xmlns:a16="http://schemas.microsoft.com/office/drawing/2014/main" id="{CE768799-D5B9-4327-8E0D-E2DDA2F0C85F}"/>
              </a:ext>
            </a:extLst>
          </p:cNvPr>
          <p:cNvSpPr>
            <a:spLocks noGrp="1"/>
          </p:cNvSpPr>
          <p:nvPr>
            <p:ph sz="half" idx="2"/>
          </p:nvPr>
        </p:nvSpPr>
        <p:spPr>
          <a:xfrm>
            <a:off x="344404" y="605757"/>
            <a:ext cx="5903996" cy="6492874"/>
          </a:xfrm>
        </p:spPr>
        <p:txBody>
          <a:bodyPr>
            <a:normAutofit/>
          </a:bodyPr>
          <a:lstStyle/>
          <a:p>
            <a:r>
              <a:rPr lang="en-US" sz="3200" dirty="0"/>
              <a:t>Gaiters are thin and their effectiveness is still unknown. Wear a mask made of at least two layers of breathable fabric.</a:t>
            </a:r>
          </a:p>
          <a:p>
            <a:r>
              <a:rPr lang="en-US" sz="3200" dirty="0"/>
              <a:t>A face shield is primarily used for eye protection for the person wearing it. At this time, there is not enough evidence to support the effectiveness of face shields for source control. Therefore, CDC does not currently recommend use of face shields as substitutes for masks.</a:t>
            </a:r>
          </a:p>
        </p:txBody>
      </p:sp>
      <p:sp>
        <p:nvSpPr>
          <p:cNvPr id="15" name="TextBox 14">
            <a:extLst>
              <a:ext uri="{FF2B5EF4-FFF2-40B4-BE49-F238E27FC236}">
                <a16:creationId xmlns:a16="http://schemas.microsoft.com/office/drawing/2014/main" id="{5626EC99-762E-479C-B3BC-90A44D90E38B}"/>
              </a:ext>
            </a:extLst>
          </p:cNvPr>
          <p:cNvSpPr txBox="1"/>
          <p:nvPr/>
        </p:nvSpPr>
        <p:spPr>
          <a:xfrm>
            <a:off x="6248401" y="4499811"/>
            <a:ext cx="5599196"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a:t>You can wear a face shield but you must also wear a face mask.</a:t>
            </a:r>
          </a:p>
          <a:p>
            <a:pPr marL="457200" indent="-457200">
              <a:buFont typeface="Arial" panose="020B0604020202020204" pitchFamily="34" charset="0"/>
              <a:buChar char="•"/>
            </a:pPr>
            <a:r>
              <a:rPr lang="en-US" sz="2800" dirty="0"/>
              <a:t>When wearing a face shield, ensure the face shield covers all the way down past your chin.</a:t>
            </a:r>
          </a:p>
        </p:txBody>
      </p:sp>
    </p:spTree>
    <p:extLst>
      <p:ext uri="{BB962C8B-B14F-4D97-AF65-F5344CB8AC3E}">
        <p14:creationId xmlns:p14="http://schemas.microsoft.com/office/powerpoint/2010/main" val="4053305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548F80-E305-48D5-8EFC-FC10D35F9F49}"/>
              </a:ext>
            </a:extLst>
          </p:cNvPr>
          <p:cNvPicPr>
            <a:picLocks noChangeAspect="1"/>
          </p:cNvPicPr>
          <p:nvPr/>
        </p:nvPicPr>
        <p:blipFill>
          <a:blip r:embed="rId3"/>
          <a:stretch>
            <a:fillRect/>
          </a:stretch>
        </p:blipFill>
        <p:spPr>
          <a:xfrm>
            <a:off x="452437" y="296779"/>
            <a:ext cx="11287125" cy="4419600"/>
          </a:xfrm>
          <a:prstGeom prst="rect">
            <a:avLst/>
          </a:prstGeom>
        </p:spPr>
      </p:pic>
      <p:sp>
        <p:nvSpPr>
          <p:cNvPr id="3" name="TextBox 2">
            <a:extLst>
              <a:ext uri="{FF2B5EF4-FFF2-40B4-BE49-F238E27FC236}">
                <a16:creationId xmlns:a16="http://schemas.microsoft.com/office/drawing/2014/main" id="{2A309BA0-54E2-4553-B872-2FEEEBC222AE}"/>
              </a:ext>
            </a:extLst>
          </p:cNvPr>
          <p:cNvSpPr txBox="1"/>
          <p:nvPr/>
        </p:nvSpPr>
        <p:spPr>
          <a:xfrm>
            <a:off x="452437" y="4716379"/>
            <a:ext cx="11287125" cy="1938992"/>
          </a:xfrm>
          <a:prstGeom prst="rect">
            <a:avLst/>
          </a:prstGeom>
          <a:noFill/>
        </p:spPr>
        <p:txBody>
          <a:bodyPr wrap="square" rtlCol="0">
            <a:spAutoFit/>
          </a:bodyPr>
          <a:lstStyle/>
          <a:p>
            <a:pPr marL="285750" indent="-285750">
              <a:buFont typeface="Arial" panose="020B0604020202020204" pitchFamily="34" charset="0"/>
              <a:buChar char="•"/>
            </a:pPr>
            <a:r>
              <a:rPr lang="en-US" sz="2400" b="1" dirty="0"/>
              <a:t>Don’t </a:t>
            </a:r>
            <a:r>
              <a:rPr lang="en-US" sz="2400" dirty="0"/>
              <a:t>put your mask under your nose. Your mask must always cover your nose and your mouth.</a:t>
            </a:r>
          </a:p>
          <a:p>
            <a:pPr marL="285750" indent="-285750">
              <a:buFont typeface="Arial" panose="020B0604020202020204" pitchFamily="34" charset="0"/>
              <a:buChar char="•"/>
            </a:pPr>
            <a:r>
              <a:rPr lang="en-US" sz="2400" b="1" dirty="0"/>
              <a:t>Don’t</a:t>
            </a:r>
            <a:r>
              <a:rPr lang="en-US" sz="2400" dirty="0"/>
              <a:t> put the mask around your neck or on your forehead.</a:t>
            </a:r>
          </a:p>
          <a:p>
            <a:pPr marL="285750" indent="-285750">
              <a:buFont typeface="Arial" panose="020B0604020202020204" pitchFamily="34" charset="0"/>
              <a:buChar char="•"/>
            </a:pPr>
            <a:r>
              <a:rPr lang="en-US" sz="2400" b="1" dirty="0"/>
              <a:t>Don’t </a:t>
            </a:r>
            <a:r>
              <a:rPr lang="en-US" sz="2400" dirty="0"/>
              <a:t>touch the front or sides of your mask, and if you do, wash your hands or use hand sanitizer to disinfect your hands.</a:t>
            </a:r>
          </a:p>
        </p:txBody>
      </p:sp>
    </p:spTree>
    <p:extLst>
      <p:ext uri="{BB962C8B-B14F-4D97-AF65-F5344CB8AC3E}">
        <p14:creationId xmlns:p14="http://schemas.microsoft.com/office/powerpoint/2010/main" val="764424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C52AA5-08A6-47B1-80EC-4FD3B2A2D8E0}"/>
              </a:ext>
            </a:extLst>
          </p:cNvPr>
          <p:cNvPicPr>
            <a:picLocks noChangeAspect="1"/>
          </p:cNvPicPr>
          <p:nvPr/>
        </p:nvPicPr>
        <p:blipFill>
          <a:blip r:embed="rId3"/>
          <a:stretch>
            <a:fillRect/>
          </a:stretch>
        </p:blipFill>
        <p:spPr>
          <a:xfrm>
            <a:off x="452437" y="505325"/>
            <a:ext cx="11287125" cy="4572001"/>
          </a:xfrm>
          <a:prstGeom prst="rect">
            <a:avLst/>
          </a:prstGeom>
        </p:spPr>
      </p:pic>
      <p:sp>
        <p:nvSpPr>
          <p:cNvPr id="3" name="TextBox 2">
            <a:extLst>
              <a:ext uri="{FF2B5EF4-FFF2-40B4-BE49-F238E27FC236}">
                <a16:creationId xmlns:a16="http://schemas.microsoft.com/office/drawing/2014/main" id="{5915DA7A-B527-4EF0-B46B-5DECB616EA4A}"/>
              </a:ext>
            </a:extLst>
          </p:cNvPr>
          <p:cNvSpPr txBox="1"/>
          <p:nvPr/>
        </p:nvSpPr>
        <p:spPr>
          <a:xfrm>
            <a:off x="452437" y="5245768"/>
            <a:ext cx="11287125" cy="1384995"/>
          </a:xfrm>
          <a:prstGeom prst="rect">
            <a:avLst/>
          </a:prstGeom>
          <a:noFill/>
        </p:spPr>
        <p:txBody>
          <a:bodyPr wrap="square" rtlCol="0">
            <a:spAutoFit/>
          </a:bodyPr>
          <a:lstStyle/>
          <a:p>
            <a:pPr marL="342900" indent="-342900">
              <a:buFont typeface="Arial" panose="020B0604020202020204" pitchFamily="34" charset="0"/>
              <a:buChar char="•"/>
            </a:pPr>
            <a:r>
              <a:rPr lang="en-US" sz="2800" dirty="0"/>
              <a:t>Wash your hands before and after removing your mask.</a:t>
            </a:r>
          </a:p>
          <a:p>
            <a:pPr marL="342900" indent="-342900">
              <a:buFont typeface="Arial" panose="020B0604020202020204" pitchFamily="34" charset="0"/>
              <a:buChar char="•"/>
            </a:pPr>
            <a:r>
              <a:rPr lang="en-US" sz="2800" dirty="0"/>
              <a:t>You can place your mask inside a zip lock bag to prevent it from touching commonly touched surfaces and contaminate your mask.</a:t>
            </a:r>
            <a:endParaRPr lang="en-US" sz="2800" dirty="0">
              <a:cs typeface="Calibri"/>
            </a:endParaRPr>
          </a:p>
        </p:txBody>
      </p:sp>
    </p:spTree>
    <p:extLst>
      <p:ext uri="{BB962C8B-B14F-4D97-AF65-F5344CB8AC3E}">
        <p14:creationId xmlns:p14="http://schemas.microsoft.com/office/powerpoint/2010/main" val="3261664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7AF944B-3278-4F2D-96CA-B04582D032D9}"/>
              </a:ext>
            </a:extLst>
          </p:cNvPr>
          <p:cNvPicPr>
            <a:picLocks noGrp="1" noChangeAspect="1"/>
          </p:cNvPicPr>
          <p:nvPr>
            <p:ph sz="half" idx="1"/>
          </p:nvPr>
        </p:nvPicPr>
        <p:blipFill>
          <a:blip r:embed="rId3">
            <a:alphaModFix amt="42000"/>
          </a:blip>
          <a:stretch>
            <a:fillRect/>
          </a:stretch>
        </p:blipFill>
        <p:spPr>
          <a:xfrm>
            <a:off x="7280539" y="3176338"/>
            <a:ext cx="4911461" cy="3681662"/>
          </a:xfrm>
          <a:prstGeom prst="rect">
            <a:avLst/>
          </a:prstGeom>
          <a:effectLst>
            <a:outerShdw blurRad="50800" dist="50800" dir="5400000" algn="ctr" rotWithShape="0">
              <a:srgbClr val="000000">
                <a:alpha val="36000"/>
              </a:srgbClr>
            </a:outerShdw>
          </a:effectLst>
        </p:spPr>
      </p:pic>
      <p:sp>
        <p:nvSpPr>
          <p:cNvPr id="2" name="Title 1">
            <a:extLst>
              <a:ext uri="{FF2B5EF4-FFF2-40B4-BE49-F238E27FC236}">
                <a16:creationId xmlns:a16="http://schemas.microsoft.com/office/drawing/2014/main" id="{513705F5-98D0-4F39-B3F1-603899C0D17A}"/>
              </a:ext>
            </a:extLst>
          </p:cNvPr>
          <p:cNvSpPr>
            <a:spLocks noGrp="1"/>
          </p:cNvSpPr>
          <p:nvPr>
            <p:ph type="title"/>
          </p:nvPr>
        </p:nvSpPr>
        <p:spPr>
          <a:xfrm>
            <a:off x="914400" y="251845"/>
            <a:ext cx="10515600" cy="867911"/>
          </a:xfrm>
          <a:solidFill>
            <a:schemeClr val="accent1"/>
          </a:solidFill>
        </p:spPr>
        <p:txBody>
          <a:bodyPr/>
          <a:lstStyle/>
          <a:p>
            <a:r>
              <a:rPr lang="en-US" dirty="0">
                <a:solidFill>
                  <a:schemeClr val="bg1"/>
                </a:solidFill>
              </a:rPr>
              <a:t>How to Clean Reusable Face Masks</a:t>
            </a:r>
          </a:p>
        </p:txBody>
      </p:sp>
      <p:sp>
        <p:nvSpPr>
          <p:cNvPr id="4" name="Content Placeholder 3">
            <a:extLst>
              <a:ext uri="{FF2B5EF4-FFF2-40B4-BE49-F238E27FC236}">
                <a16:creationId xmlns:a16="http://schemas.microsoft.com/office/drawing/2014/main" id="{F25538A4-70E9-4898-A696-795F021C8E63}"/>
              </a:ext>
            </a:extLst>
          </p:cNvPr>
          <p:cNvSpPr>
            <a:spLocks noGrp="1"/>
          </p:cNvSpPr>
          <p:nvPr>
            <p:ph sz="half" idx="2"/>
          </p:nvPr>
        </p:nvSpPr>
        <p:spPr>
          <a:xfrm>
            <a:off x="914400" y="1119755"/>
            <a:ext cx="10515600" cy="5486399"/>
          </a:xfrm>
        </p:spPr>
        <p:txBody>
          <a:bodyPr>
            <a:noAutofit/>
          </a:bodyPr>
          <a:lstStyle/>
          <a:p>
            <a:r>
              <a:rPr lang="en-US" dirty="0"/>
              <a:t>Masks should be washed regularly. Always remove masks correctly and wash your hands after handling or touching a used mask.</a:t>
            </a:r>
          </a:p>
          <a:p>
            <a:r>
              <a:rPr lang="en-US" dirty="0"/>
              <a:t>Include your mask with your regular laundry.</a:t>
            </a:r>
          </a:p>
          <a:p>
            <a:r>
              <a:rPr lang="en-US" dirty="0"/>
              <a:t>Use regular laundry detergent and the warmest appropriate water setting for the cloth used to make the mask.</a:t>
            </a:r>
          </a:p>
          <a:p>
            <a:r>
              <a:rPr lang="en-US" dirty="0"/>
              <a:t>Use the highest heat setting and leave in the dryer until completely dry.</a:t>
            </a:r>
          </a:p>
          <a:p>
            <a:r>
              <a:rPr lang="en-US" dirty="0"/>
              <a:t>The washing machine is the most practical way to clean your reusable masks. Hand washing requires more steps and disinfecting solutions in order to clean it properly. </a:t>
            </a:r>
          </a:p>
          <a:p>
            <a:r>
              <a:rPr lang="en-US" dirty="0"/>
              <a:t>Surgical mask are </a:t>
            </a:r>
            <a:r>
              <a:rPr lang="en-US" u="sng" dirty="0"/>
              <a:t>not</a:t>
            </a:r>
            <a:r>
              <a:rPr lang="en-US" dirty="0"/>
              <a:t> washable. Dispose of surgical mask inside a plastic bag before throwing away.</a:t>
            </a:r>
          </a:p>
        </p:txBody>
      </p:sp>
    </p:spTree>
    <p:extLst>
      <p:ext uri="{BB962C8B-B14F-4D97-AF65-F5344CB8AC3E}">
        <p14:creationId xmlns:p14="http://schemas.microsoft.com/office/powerpoint/2010/main" val="848059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9E3DC59-99FD-4042-A222-99A645A37AB7}"/>
              </a:ext>
            </a:extLst>
          </p:cNvPr>
          <p:cNvSpPr>
            <a:spLocks noGrp="1"/>
          </p:cNvSpPr>
          <p:nvPr>
            <p:ph type="title"/>
          </p:nvPr>
        </p:nvSpPr>
        <p:spPr>
          <a:xfrm>
            <a:off x="650789" y="0"/>
            <a:ext cx="10515600" cy="1325563"/>
          </a:xfrm>
          <a:solidFill>
            <a:schemeClr val="accent1"/>
          </a:solidFill>
        </p:spPr>
        <p:txBody>
          <a:bodyPr/>
          <a:lstStyle/>
          <a:p>
            <a:r>
              <a:rPr lang="en-US" dirty="0">
                <a:solidFill>
                  <a:schemeClr val="bg1"/>
                </a:solidFill>
              </a:rPr>
              <a:t>Handwashing</a:t>
            </a:r>
          </a:p>
        </p:txBody>
      </p:sp>
      <p:pic>
        <p:nvPicPr>
          <p:cNvPr id="10" name="Content Placeholder 9">
            <a:extLst>
              <a:ext uri="{FF2B5EF4-FFF2-40B4-BE49-F238E27FC236}">
                <a16:creationId xmlns:a16="http://schemas.microsoft.com/office/drawing/2014/main" id="{E7AA36C4-2A94-43C5-B13D-6E5D579C3001}"/>
              </a:ext>
            </a:extLst>
          </p:cNvPr>
          <p:cNvPicPr>
            <a:picLocks noGrp="1" noChangeAspect="1"/>
          </p:cNvPicPr>
          <p:nvPr>
            <p:ph idx="1"/>
          </p:nvPr>
        </p:nvPicPr>
        <p:blipFill>
          <a:blip r:embed="rId3"/>
          <a:stretch>
            <a:fillRect/>
          </a:stretch>
        </p:blipFill>
        <p:spPr>
          <a:xfrm>
            <a:off x="650789" y="1325563"/>
            <a:ext cx="10515600" cy="5661585"/>
          </a:xfrm>
          <a:prstGeom prst="rect">
            <a:avLst/>
          </a:prstGeom>
        </p:spPr>
      </p:pic>
    </p:spTree>
    <p:extLst>
      <p:ext uri="{BB962C8B-B14F-4D97-AF65-F5344CB8AC3E}">
        <p14:creationId xmlns:p14="http://schemas.microsoft.com/office/powerpoint/2010/main" val="470110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12"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CA23FB6A-9535-4BEF-8477-0EB319692D8F}"/>
              </a:ext>
            </a:extLst>
          </p:cNvPr>
          <p:cNvPicPr>
            <a:picLocks noGrp="1" noChangeAspect="1"/>
          </p:cNvPicPr>
          <p:nvPr>
            <p:ph idx="1"/>
          </p:nvPr>
        </p:nvPicPr>
        <p:blipFill rotWithShape="1">
          <a:blip r:embed="rId3"/>
          <a:srcRect l="794" r="19268" b="1"/>
          <a:stretch/>
        </p:blipFill>
        <p:spPr>
          <a:xfrm>
            <a:off x="0" y="10"/>
            <a:ext cx="5871411"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Text Placeholder 3">
            <a:extLst>
              <a:ext uri="{FF2B5EF4-FFF2-40B4-BE49-F238E27FC236}">
                <a16:creationId xmlns:a16="http://schemas.microsoft.com/office/drawing/2014/main" id="{234FD9F7-A476-4CF1-8756-359B75F49E4B}"/>
              </a:ext>
            </a:extLst>
          </p:cNvPr>
          <p:cNvSpPr>
            <a:spLocks noGrp="1"/>
          </p:cNvSpPr>
          <p:nvPr>
            <p:ph type="body" sz="half" idx="2"/>
          </p:nvPr>
        </p:nvSpPr>
        <p:spPr>
          <a:xfrm>
            <a:off x="5871411" y="481264"/>
            <a:ext cx="6136104" cy="6857990"/>
          </a:xfrm>
        </p:spPr>
        <p:txBody>
          <a:bodyPr>
            <a:noAutofit/>
          </a:bodyPr>
          <a:lstStyle/>
          <a:p>
            <a:pPr marL="285750" indent="-285750">
              <a:buFont typeface="Arial" panose="020B0604020202020204" pitchFamily="34" charset="0"/>
              <a:buChar char="•"/>
            </a:pPr>
            <a:r>
              <a:rPr lang="en-US" sz="2000" dirty="0">
                <a:solidFill>
                  <a:schemeClr val="bg1"/>
                </a:solidFill>
              </a:rPr>
              <a:t>Handwashing is the upmost important way to keep healthy.</a:t>
            </a:r>
          </a:p>
          <a:p>
            <a:pPr marL="285750" indent="-285750">
              <a:buFont typeface="Arial" panose="020B0604020202020204" pitchFamily="34" charset="0"/>
              <a:buChar char="•"/>
            </a:pPr>
            <a:r>
              <a:rPr lang="en-US" sz="2000" dirty="0">
                <a:solidFill>
                  <a:schemeClr val="bg1"/>
                </a:solidFill>
              </a:rPr>
              <a:t>Wash your hands with soap and water for </a:t>
            </a:r>
            <a:r>
              <a:rPr lang="en-US" sz="2000" u="sng" dirty="0">
                <a:solidFill>
                  <a:schemeClr val="bg1"/>
                </a:solidFill>
              </a:rPr>
              <a:t>at least 20 seconds</a:t>
            </a:r>
            <a:r>
              <a:rPr lang="en-US" sz="2000" dirty="0">
                <a:solidFill>
                  <a:schemeClr val="bg1"/>
                </a:solidFill>
              </a:rPr>
              <a:t>, scrubbing every part of your hands and wrists.</a:t>
            </a:r>
          </a:p>
          <a:p>
            <a:pPr marL="285750" indent="-285750">
              <a:buFont typeface="Arial" panose="020B0604020202020204" pitchFamily="34" charset="0"/>
              <a:buChar char="•"/>
            </a:pPr>
            <a:r>
              <a:rPr lang="en-US" sz="2000" dirty="0">
                <a:solidFill>
                  <a:schemeClr val="bg1"/>
                </a:solidFill>
              </a:rPr>
              <a:t>By rubbing the soap over your hands and wrists, you allow the soap to grab germs and viruses that get washed off with the water, leaving your hands clean. </a:t>
            </a:r>
          </a:p>
          <a:p>
            <a:pPr marL="285750" indent="-285750">
              <a:buFont typeface="Arial" panose="020B0604020202020204" pitchFamily="34" charset="0"/>
              <a:buChar char="•"/>
            </a:pPr>
            <a:r>
              <a:rPr lang="en-US" sz="2000" dirty="0">
                <a:solidFill>
                  <a:schemeClr val="bg1"/>
                </a:solidFill>
              </a:rPr>
              <a:t>Do not put your hands under the running water </a:t>
            </a:r>
            <a:r>
              <a:rPr lang="en-US" sz="2000" u="sng" dirty="0">
                <a:solidFill>
                  <a:schemeClr val="bg1"/>
                </a:solidFill>
              </a:rPr>
              <a:t>while</a:t>
            </a:r>
            <a:r>
              <a:rPr lang="en-US" sz="2000" dirty="0">
                <a:solidFill>
                  <a:schemeClr val="bg1"/>
                </a:solidFill>
              </a:rPr>
              <a:t> rubbing the soap on your hands, as the soap will not do its work and your hands will not be clean.</a:t>
            </a:r>
          </a:p>
          <a:p>
            <a:pPr marL="285750" indent="-285750">
              <a:buFont typeface="Arial" panose="020B0604020202020204" pitchFamily="34" charset="0"/>
              <a:buChar char="•"/>
            </a:pPr>
            <a:r>
              <a:rPr lang="en-US" sz="2000" dirty="0">
                <a:solidFill>
                  <a:schemeClr val="bg1"/>
                </a:solidFill>
              </a:rPr>
              <a:t>If soap and water is not easily available, you can use hand sanitizer that is made of at least 60% alcohol. Apply the hand sanitizer all over the hands and wrists areas and allow it to dry.</a:t>
            </a:r>
          </a:p>
          <a:p>
            <a:pPr marL="285750" indent="-285750">
              <a:buFont typeface="Arial" panose="020B0604020202020204" pitchFamily="34" charset="0"/>
              <a:buChar char="•"/>
            </a:pPr>
            <a:r>
              <a:rPr lang="en-US" sz="2000" dirty="0">
                <a:solidFill>
                  <a:schemeClr val="bg1"/>
                </a:solidFill>
              </a:rPr>
              <a:t>Discourage the use of bathroom hand dryers. Use paper towels instead.</a:t>
            </a:r>
          </a:p>
          <a:p>
            <a:pPr marL="285750" indent="-285750">
              <a:buFont typeface="Arial" panose="020B0604020202020204" pitchFamily="34" charset="0"/>
              <a:buChar char="•"/>
            </a:pPr>
            <a:r>
              <a:rPr lang="en-US" sz="2000" dirty="0">
                <a:solidFill>
                  <a:schemeClr val="bg1"/>
                </a:solidFill>
              </a:rPr>
              <a:t>Cover your cough or sneeze with a tissue, throw away the tissue in the trash, and wash your hands</a:t>
            </a:r>
            <a:r>
              <a:rPr lang="en-US" sz="2400" dirty="0">
                <a:solidFill>
                  <a:schemeClr val="bg1"/>
                </a:solidFill>
              </a:rPr>
              <a:t>.</a:t>
            </a:r>
          </a:p>
        </p:txBody>
      </p:sp>
      <p:sp>
        <p:nvSpPr>
          <p:cNvPr id="2" name="Title 1">
            <a:extLst>
              <a:ext uri="{FF2B5EF4-FFF2-40B4-BE49-F238E27FC236}">
                <a16:creationId xmlns:a16="http://schemas.microsoft.com/office/drawing/2014/main" id="{7E92A8E5-E3EA-48C9-9E73-50E2E0EC35CC}"/>
              </a:ext>
            </a:extLst>
          </p:cNvPr>
          <p:cNvSpPr>
            <a:spLocks noGrp="1"/>
          </p:cNvSpPr>
          <p:nvPr>
            <p:ph type="title"/>
          </p:nvPr>
        </p:nvSpPr>
        <p:spPr>
          <a:xfrm>
            <a:off x="486298" y="293547"/>
            <a:ext cx="4087306" cy="774841"/>
          </a:xfrm>
        </p:spPr>
        <p:txBody>
          <a:bodyPr vert="horz" lIns="91440" tIns="45720" rIns="91440" bIns="45720" rtlCol="0" anchor="b">
            <a:normAutofit/>
          </a:bodyPr>
          <a:lstStyle/>
          <a:p>
            <a:r>
              <a:rPr lang="en-US" sz="4400" dirty="0">
                <a:solidFill>
                  <a:schemeClr val="bg1"/>
                </a:solidFill>
              </a:rPr>
              <a:t>Handwashing</a:t>
            </a:r>
          </a:p>
        </p:txBody>
      </p:sp>
    </p:spTree>
    <p:extLst>
      <p:ext uri="{BB962C8B-B14F-4D97-AF65-F5344CB8AC3E}">
        <p14:creationId xmlns:p14="http://schemas.microsoft.com/office/powerpoint/2010/main" val="1398013633"/>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Picture 5" descr="A picture containing text, game&#10;&#10;Description automatically generated">
            <a:extLst>
              <a:ext uri="{FF2B5EF4-FFF2-40B4-BE49-F238E27FC236}">
                <a16:creationId xmlns:a16="http://schemas.microsoft.com/office/drawing/2014/main" id="{E8AAB898-021F-4C76-9BA5-FF66AF61C1D8}"/>
              </a:ext>
            </a:extLst>
          </p:cNvPr>
          <p:cNvPicPr>
            <a:picLocks noChangeAspect="1"/>
          </p:cNvPicPr>
          <p:nvPr/>
        </p:nvPicPr>
        <p:blipFill rotWithShape="1">
          <a:blip r:embed="rId3"/>
          <a:srcRect t="7633" r="5" b="8286"/>
          <a:stretch/>
        </p:blipFill>
        <p:spPr>
          <a:xfrm>
            <a:off x="2945930" y="587848"/>
            <a:ext cx="4445645" cy="5682303"/>
          </a:xfrm>
          <a:prstGeom prst="rect">
            <a:avLst/>
          </a:prstGeom>
        </p:spPr>
      </p:pic>
      <p:sp>
        <p:nvSpPr>
          <p:cNvPr id="12" name="Rectangle 11">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46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BA23A01-8322-47BD-B23D-98BE92B296BB}"/>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Social Distancing and Close Contact</a:t>
            </a:r>
          </a:p>
        </p:txBody>
      </p:sp>
      <p:sp>
        <p:nvSpPr>
          <p:cNvPr id="6" name="Content Placeholder 5">
            <a:extLst>
              <a:ext uri="{FF2B5EF4-FFF2-40B4-BE49-F238E27FC236}">
                <a16:creationId xmlns:a16="http://schemas.microsoft.com/office/drawing/2014/main" id="{992D63FC-F78E-44A5-A646-9A61F7607980}"/>
              </a:ext>
            </a:extLst>
          </p:cNvPr>
          <p:cNvSpPr>
            <a:spLocks noGrp="1"/>
          </p:cNvSpPr>
          <p:nvPr>
            <p:ph sz="half" idx="2"/>
          </p:nvPr>
        </p:nvSpPr>
        <p:spPr>
          <a:xfrm>
            <a:off x="7391575" y="587848"/>
            <a:ext cx="4943737" cy="6473630"/>
          </a:xfrm>
        </p:spPr>
        <p:txBody>
          <a:bodyPr>
            <a:normAutofit fontScale="92500" lnSpcReduction="20000"/>
          </a:bodyPr>
          <a:lstStyle/>
          <a:p>
            <a:r>
              <a:rPr lang="en-US" b="0" i="0" dirty="0">
                <a:solidFill>
                  <a:srgbClr val="000000"/>
                </a:solidFill>
                <a:effectLst/>
                <a:latin typeface="Open Sans"/>
              </a:rPr>
              <a:t>Practice social distancing by putting space between yourself and others. Six feet apart is about the same as two arms lengths from other people.</a:t>
            </a:r>
          </a:p>
          <a:p>
            <a:r>
              <a:rPr lang="en-US" b="0" i="0" dirty="0">
                <a:solidFill>
                  <a:srgbClr val="000000"/>
                </a:solidFill>
                <a:effectLst/>
                <a:latin typeface="Open Sans"/>
              </a:rPr>
              <a:t>Close contact is being 6 feet apart or closer with another person for at least 15 minutes, even if everyone is wearing a mask. It also applies if the other person is NOT wearing a mask.</a:t>
            </a:r>
          </a:p>
          <a:p>
            <a:r>
              <a:rPr lang="en-US" b="0" i="0" dirty="0">
                <a:solidFill>
                  <a:srgbClr val="000000"/>
                </a:solidFill>
                <a:effectLst/>
                <a:latin typeface="Open Sans"/>
              </a:rPr>
              <a:t>In areas such as the copy room, ensure social distancing is maintained. Do not congregate in the copy room or lunchroom if proper social distancing cannot always be maintained. </a:t>
            </a:r>
          </a:p>
          <a:p>
            <a:endParaRPr lang="en-US" b="0" i="0" dirty="0">
              <a:solidFill>
                <a:srgbClr val="000000"/>
              </a:solidFill>
              <a:effectLst/>
              <a:latin typeface="Open Sans"/>
            </a:endParaRPr>
          </a:p>
          <a:p>
            <a:endParaRPr lang="en-US" dirty="0"/>
          </a:p>
        </p:txBody>
      </p:sp>
    </p:spTree>
    <p:extLst>
      <p:ext uri="{BB962C8B-B14F-4D97-AF65-F5344CB8AC3E}">
        <p14:creationId xmlns:p14="http://schemas.microsoft.com/office/powerpoint/2010/main" val="1000710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A66E-D47C-468E-BB60-5E99CEE26C1A}"/>
              </a:ext>
            </a:extLst>
          </p:cNvPr>
          <p:cNvSpPr>
            <a:spLocks noGrp="1"/>
          </p:cNvSpPr>
          <p:nvPr>
            <p:ph type="title"/>
          </p:nvPr>
        </p:nvSpPr>
        <p:spPr>
          <a:xfrm>
            <a:off x="839788" y="457200"/>
            <a:ext cx="3932237" cy="890337"/>
          </a:xfrm>
          <a:solidFill>
            <a:schemeClr val="accent1"/>
          </a:solidFill>
        </p:spPr>
        <p:txBody>
          <a:bodyPr>
            <a:normAutofit/>
          </a:bodyPr>
          <a:lstStyle/>
          <a:p>
            <a:r>
              <a:rPr lang="en-US" sz="4400" dirty="0">
                <a:solidFill>
                  <a:schemeClr val="bg1"/>
                </a:solidFill>
              </a:rPr>
              <a:t>Social Distancing</a:t>
            </a:r>
          </a:p>
        </p:txBody>
      </p:sp>
      <p:sp>
        <p:nvSpPr>
          <p:cNvPr id="4" name="Text Placeholder 3">
            <a:extLst>
              <a:ext uri="{FF2B5EF4-FFF2-40B4-BE49-F238E27FC236}">
                <a16:creationId xmlns:a16="http://schemas.microsoft.com/office/drawing/2014/main" id="{ECAA77AC-3733-4DEB-A9B9-6792C564ACDC}"/>
              </a:ext>
            </a:extLst>
          </p:cNvPr>
          <p:cNvSpPr>
            <a:spLocks noGrp="1"/>
          </p:cNvSpPr>
          <p:nvPr>
            <p:ph type="body" sz="half" idx="2"/>
          </p:nvPr>
        </p:nvSpPr>
        <p:spPr>
          <a:xfrm>
            <a:off x="277541" y="1588169"/>
            <a:ext cx="9881394" cy="5053263"/>
          </a:xfrm>
        </p:spPr>
        <p:txBody>
          <a:bodyPr>
            <a:noAutofit/>
          </a:bodyPr>
          <a:lstStyle/>
          <a:p>
            <a:r>
              <a:rPr lang="en-US" sz="2800" b="0" i="0" dirty="0">
                <a:solidFill>
                  <a:srgbClr val="000000"/>
                </a:solidFill>
                <a:effectLst/>
              </a:rPr>
              <a:t>In the school setting, to keep social</a:t>
            </a:r>
          </a:p>
          <a:p>
            <a:r>
              <a:rPr lang="en-US" sz="2800" b="0" i="0" dirty="0">
                <a:solidFill>
                  <a:srgbClr val="000000"/>
                </a:solidFill>
                <a:effectLst/>
              </a:rPr>
              <a:t>distancing, use directional signage,</a:t>
            </a:r>
          </a:p>
          <a:p>
            <a:r>
              <a:rPr lang="en-US" sz="2800" b="0" i="0" dirty="0">
                <a:solidFill>
                  <a:srgbClr val="000000"/>
                </a:solidFill>
                <a:effectLst/>
              </a:rPr>
              <a:t>for example:</a:t>
            </a:r>
          </a:p>
          <a:p>
            <a:pPr marL="171450" indent="-171450">
              <a:buFont typeface="Arial" panose="020B0604020202020204" pitchFamily="34" charset="0"/>
              <a:buChar char="•"/>
            </a:pPr>
            <a:r>
              <a:rPr lang="en-US" sz="2800" b="0" i="0" dirty="0">
                <a:solidFill>
                  <a:srgbClr val="000000"/>
                </a:solidFill>
                <a:effectLst/>
              </a:rPr>
              <a:t>Stay on the right of the hallway to keep from coming face to face with another person.</a:t>
            </a:r>
          </a:p>
          <a:p>
            <a:pPr marL="171450" indent="-171450">
              <a:buFont typeface="Arial" panose="020B0604020202020204" pitchFamily="34" charset="0"/>
              <a:buChar char="•"/>
            </a:pPr>
            <a:r>
              <a:rPr lang="en-US" sz="2800" b="0" i="0" dirty="0">
                <a:solidFill>
                  <a:srgbClr val="000000"/>
                </a:solidFill>
                <a:effectLst/>
              </a:rPr>
              <a:t>If the hallway is narrow and the 6 feet apart distance cannot be kept, designate and map a “One Way” direction for everyone one to follow. Make sure </a:t>
            </a:r>
            <a:r>
              <a:rPr lang="en-US" sz="2800" dirty="0">
                <a:solidFill>
                  <a:srgbClr val="000000"/>
                </a:solidFill>
              </a:rPr>
              <a:t>the “One Way”</a:t>
            </a:r>
            <a:r>
              <a:rPr lang="en-US" sz="2800" b="0" i="0" dirty="0">
                <a:solidFill>
                  <a:srgbClr val="000000"/>
                </a:solidFill>
                <a:effectLst/>
              </a:rPr>
              <a:t> gets communicated to the entire staff.</a:t>
            </a:r>
          </a:p>
        </p:txBody>
      </p:sp>
      <p:pic>
        <p:nvPicPr>
          <p:cNvPr id="10" name="Content Placeholder 9" descr="Two arrows forming one">
            <a:extLst>
              <a:ext uri="{FF2B5EF4-FFF2-40B4-BE49-F238E27FC236}">
                <a16:creationId xmlns:a16="http://schemas.microsoft.com/office/drawing/2014/main" id="{28B858CF-0142-4897-9186-6642B3821B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64451" y="457200"/>
            <a:ext cx="5115844" cy="2652660"/>
          </a:xfrm>
        </p:spPr>
      </p:pic>
    </p:spTree>
    <p:extLst>
      <p:ext uri="{BB962C8B-B14F-4D97-AF65-F5344CB8AC3E}">
        <p14:creationId xmlns:p14="http://schemas.microsoft.com/office/powerpoint/2010/main" val="2836106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7" name="Picture 6" descr="A picture containing cake, fruit, colored, decorated&#10;&#10;Description automatically generated">
            <a:extLst>
              <a:ext uri="{FF2B5EF4-FFF2-40B4-BE49-F238E27FC236}">
                <a16:creationId xmlns:a16="http://schemas.microsoft.com/office/drawing/2014/main" id="{F2EAA1C3-69D1-4CB0-BB62-E03AF21C88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1763" y="2498467"/>
            <a:ext cx="5116721" cy="2813991"/>
          </a:xfrm>
          <a:prstGeom prst="rect">
            <a:avLst/>
          </a:prstGeom>
        </p:spPr>
      </p:pic>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FB43BBD-16AE-43EE-A243-4A35CAB556E6}"/>
              </a:ext>
            </a:extLst>
          </p:cNvPr>
          <p:cNvSpPr>
            <a:spLocks noGrp="1"/>
          </p:cNvSpPr>
          <p:nvPr>
            <p:ph type="title"/>
          </p:nvPr>
        </p:nvSpPr>
        <p:spPr>
          <a:xfrm>
            <a:off x="958506" y="800392"/>
            <a:ext cx="10264697" cy="1212102"/>
          </a:xfrm>
        </p:spPr>
        <p:txBody>
          <a:bodyPr>
            <a:normAutofit/>
          </a:bodyPr>
          <a:lstStyle/>
          <a:p>
            <a:r>
              <a:rPr lang="en-US" dirty="0">
                <a:solidFill>
                  <a:srgbClr val="FFFFFF"/>
                </a:solidFill>
              </a:rPr>
              <a:t>Topics Discussing Today</a:t>
            </a:r>
          </a:p>
        </p:txBody>
      </p:sp>
      <p:sp>
        <p:nvSpPr>
          <p:cNvPr id="3" name="Content Placeholder 2">
            <a:extLst>
              <a:ext uri="{FF2B5EF4-FFF2-40B4-BE49-F238E27FC236}">
                <a16:creationId xmlns:a16="http://schemas.microsoft.com/office/drawing/2014/main" id="{A343B398-8C70-4C0B-9444-1E50BEEB5C5C}"/>
              </a:ext>
            </a:extLst>
          </p:cNvPr>
          <p:cNvSpPr>
            <a:spLocks noGrp="1"/>
          </p:cNvSpPr>
          <p:nvPr>
            <p:ph idx="1"/>
          </p:nvPr>
        </p:nvSpPr>
        <p:spPr>
          <a:xfrm>
            <a:off x="1115302" y="2369676"/>
            <a:ext cx="10856053" cy="4488324"/>
          </a:xfrm>
        </p:spPr>
        <p:txBody>
          <a:bodyPr anchor="ctr">
            <a:normAutofit fontScale="92500" lnSpcReduction="10000"/>
          </a:bodyPr>
          <a:lstStyle/>
          <a:p>
            <a:pPr marL="171450" indent="-171450">
              <a:buFont typeface="Arial" panose="020B0604020202020204" pitchFamily="34" charset="0"/>
              <a:buChar char="•"/>
            </a:pPr>
            <a:r>
              <a:rPr lang="en-US" sz="3900" dirty="0"/>
              <a:t>What is COVID-19 and Special Populations </a:t>
            </a:r>
          </a:p>
          <a:p>
            <a:pPr marL="171450" indent="-171450">
              <a:buFont typeface="Arial" panose="020B0604020202020204" pitchFamily="34" charset="0"/>
              <a:buChar char="•"/>
            </a:pPr>
            <a:r>
              <a:rPr lang="en-US" sz="3900" dirty="0"/>
              <a:t>Personal Preventive Measures:</a:t>
            </a:r>
          </a:p>
          <a:p>
            <a:pPr marL="628650" lvl="1" indent="-171450"/>
            <a:r>
              <a:rPr lang="en-US" sz="3900" dirty="0"/>
              <a:t>Face Masks</a:t>
            </a:r>
          </a:p>
          <a:p>
            <a:pPr marL="628650" lvl="1" indent="-171450"/>
            <a:r>
              <a:rPr lang="en-US" sz="3900" dirty="0"/>
              <a:t>Proper Hand Washing</a:t>
            </a:r>
          </a:p>
          <a:p>
            <a:pPr marL="628650" lvl="1" indent="-171450"/>
            <a:r>
              <a:rPr lang="en-US" sz="3900" dirty="0"/>
              <a:t>Social Distancing</a:t>
            </a:r>
          </a:p>
          <a:p>
            <a:pPr marL="171450" indent="-171450">
              <a:buFont typeface="Arial" panose="020B0604020202020204" pitchFamily="34" charset="0"/>
              <a:buChar char="•"/>
            </a:pPr>
            <a:r>
              <a:rPr lang="en-US" sz="3900" dirty="0"/>
              <a:t>Cleaning vs Disinfecting</a:t>
            </a:r>
          </a:p>
          <a:p>
            <a:pPr marL="171450" indent="-171450">
              <a:buFont typeface="Arial" panose="020B0604020202020204" pitchFamily="34" charset="0"/>
              <a:buChar char="•"/>
            </a:pPr>
            <a:r>
              <a:rPr lang="en-US" sz="3900" dirty="0"/>
              <a:t>COVID-19 Screening Process</a:t>
            </a:r>
          </a:p>
          <a:p>
            <a:pPr marL="171450" indent="-171450">
              <a:buFont typeface="Arial" panose="020B0604020202020204" pitchFamily="34" charset="0"/>
              <a:buChar char="•"/>
            </a:pPr>
            <a:r>
              <a:rPr lang="en-US" sz="3900" dirty="0"/>
              <a:t>Exposure Protocols</a:t>
            </a:r>
            <a:endParaRPr lang="en-US" sz="3900" dirty="0">
              <a:cs typeface="Calibri"/>
            </a:endParaRPr>
          </a:p>
          <a:p>
            <a:pPr marL="0" indent="0">
              <a:buNone/>
            </a:pPr>
            <a:endParaRPr lang="en-US" sz="2400" dirty="0"/>
          </a:p>
        </p:txBody>
      </p:sp>
    </p:spTree>
    <p:extLst>
      <p:ext uri="{BB962C8B-B14F-4D97-AF65-F5344CB8AC3E}">
        <p14:creationId xmlns:p14="http://schemas.microsoft.com/office/powerpoint/2010/main" val="2669161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DBBDABC-9048-4351-91A5-9475EAF5161F}"/>
              </a:ext>
            </a:extLst>
          </p:cNvPr>
          <p:cNvSpPr>
            <a:spLocks noGrp="1"/>
          </p:cNvSpPr>
          <p:nvPr>
            <p:ph type="title"/>
          </p:nvPr>
        </p:nvSpPr>
        <p:spPr>
          <a:xfrm>
            <a:off x="289865" y="154061"/>
            <a:ext cx="5603213" cy="990527"/>
          </a:xfrm>
          <a:solidFill>
            <a:schemeClr val="accent1"/>
          </a:solidFill>
        </p:spPr>
        <p:txBody>
          <a:bodyPr vert="horz" lIns="91440" tIns="45720" rIns="91440" bIns="45720" rtlCol="0">
            <a:normAutofit/>
          </a:bodyPr>
          <a:lstStyle/>
          <a:p>
            <a:r>
              <a:rPr lang="en-US" sz="4000" dirty="0">
                <a:solidFill>
                  <a:schemeClr val="bg1"/>
                </a:solidFill>
              </a:rPr>
              <a:t>Cleaning vs </a:t>
            </a:r>
            <a:r>
              <a:rPr lang="en-US" dirty="0">
                <a:solidFill>
                  <a:schemeClr val="bg1"/>
                </a:solidFill>
              </a:rPr>
              <a:t>Disinfecting</a:t>
            </a:r>
          </a:p>
        </p:txBody>
      </p:sp>
      <p:pic>
        <p:nvPicPr>
          <p:cNvPr id="7" name="Content Placeholder 6">
            <a:extLst>
              <a:ext uri="{FF2B5EF4-FFF2-40B4-BE49-F238E27FC236}">
                <a16:creationId xmlns:a16="http://schemas.microsoft.com/office/drawing/2014/main" id="{6769EAB8-782B-4F6C-8C92-9B09894B3AAB}"/>
              </a:ext>
            </a:extLst>
          </p:cNvPr>
          <p:cNvPicPr>
            <a:picLocks noChangeAspect="1"/>
          </p:cNvPicPr>
          <p:nvPr/>
        </p:nvPicPr>
        <p:blipFill rotWithShape="1">
          <a:blip r:embed="rId3"/>
          <a:srcRect l="5742" r="1458" b="2"/>
          <a:stretch/>
        </p:blipFill>
        <p:spPr>
          <a:xfrm>
            <a:off x="289865" y="1144588"/>
            <a:ext cx="5603212" cy="5571898"/>
          </a:xfrm>
          <a:prstGeom prst="rect">
            <a:avLst/>
          </a:prstGeom>
          <a:effectLst/>
        </p:spPr>
      </p:pic>
      <p:sp>
        <p:nvSpPr>
          <p:cNvPr id="3" name="Content Placeholder 2">
            <a:extLst>
              <a:ext uri="{FF2B5EF4-FFF2-40B4-BE49-F238E27FC236}">
                <a16:creationId xmlns:a16="http://schemas.microsoft.com/office/drawing/2014/main" id="{91795121-5AF8-4C8F-BF6A-4DB979E73015}"/>
              </a:ext>
            </a:extLst>
          </p:cNvPr>
          <p:cNvSpPr>
            <a:spLocks noGrp="1"/>
          </p:cNvSpPr>
          <p:nvPr>
            <p:ph idx="1"/>
          </p:nvPr>
        </p:nvSpPr>
        <p:spPr>
          <a:xfrm>
            <a:off x="6182943" y="336884"/>
            <a:ext cx="5603214" cy="6379602"/>
          </a:xfrm>
        </p:spPr>
        <p:txBody>
          <a:bodyPr>
            <a:noAutofit/>
          </a:bodyPr>
          <a:lstStyle/>
          <a:p>
            <a:r>
              <a:rPr lang="en-US" sz="2400" b="0" i="0" u="none" strike="noStrike" dirty="0">
                <a:solidFill>
                  <a:srgbClr val="000000"/>
                </a:solidFill>
                <a:effectLst/>
              </a:rPr>
              <a:t>Cleaning with soap and water </a:t>
            </a:r>
            <a:r>
              <a:rPr lang="en-US" sz="2400" b="1" i="0" u="none" strike="noStrike" dirty="0">
                <a:solidFill>
                  <a:srgbClr val="000000"/>
                </a:solidFill>
                <a:effectLst/>
              </a:rPr>
              <a:t>reduces number of germs</a:t>
            </a:r>
            <a:r>
              <a:rPr lang="en-US" sz="2400" b="0" i="0" u="none" strike="noStrike" dirty="0">
                <a:solidFill>
                  <a:srgbClr val="000000"/>
                </a:solidFill>
                <a:effectLst/>
              </a:rPr>
              <a:t>, </a:t>
            </a:r>
            <a:r>
              <a:rPr lang="en-US" sz="2400" b="1" i="0" u="none" strike="noStrike" dirty="0">
                <a:solidFill>
                  <a:srgbClr val="000000"/>
                </a:solidFill>
                <a:effectLst/>
              </a:rPr>
              <a:t>dirt and impurities</a:t>
            </a:r>
            <a:r>
              <a:rPr lang="en-US" sz="2400" b="0" i="0" u="none" strike="noStrike" dirty="0">
                <a:solidFill>
                  <a:srgbClr val="000000"/>
                </a:solidFill>
                <a:effectLst/>
              </a:rPr>
              <a:t> on the surface. </a:t>
            </a:r>
          </a:p>
          <a:p>
            <a:r>
              <a:rPr lang="en-US" sz="2400" b="1" i="0" u="none" strike="noStrike" dirty="0">
                <a:solidFill>
                  <a:srgbClr val="000000"/>
                </a:solidFill>
                <a:effectLst/>
              </a:rPr>
              <a:t>Disinfecting kills germs</a:t>
            </a:r>
            <a:r>
              <a:rPr lang="en-US" sz="2400" b="0" i="0" u="none" strike="noStrike" dirty="0">
                <a:solidFill>
                  <a:srgbClr val="000000"/>
                </a:solidFill>
                <a:effectLst/>
              </a:rPr>
              <a:t> on surfaces. Certain chemicals are needed to disinfect.</a:t>
            </a:r>
          </a:p>
          <a:p>
            <a:r>
              <a:rPr lang="en-US" sz="2400" b="0" i="0" u="none" strike="noStrike" dirty="0">
                <a:solidFill>
                  <a:srgbClr val="000000"/>
                </a:solidFill>
                <a:effectLst/>
              </a:rPr>
              <a:t>Clean surfaces using soap and water, then use disinfectant. Make sure that you wear reusable or disposable gloves for routine cleaning and disinfection.</a:t>
            </a:r>
          </a:p>
          <a:p>
            <a:r>
              <a:rPr lang="en-US" sz="2400" b="0" i="0" u="none" strike="noStrike" dirty="0">
                <a:solidFill>
                  <a:srgbClr val="000000"/>
                </a:solidFill>
                <a:effectLst/>
              </a:rPr>
              <a:t>Practice routine cleaning (hourly) of frequently touched surfaces. High touch surfaces include but not limited to: </a:t>
            </a:r>
          </a:p>
          <a:p>
            <a:pPr marL="742950" lvl="1" indent="-285750" algn="l">
              <a:buFont typeface="Arial" panose="020B0604020202020204" pitchFamily="34" charset="0"/>
              <a:buChar char="•"/>
            </a:pPr>
            <a:r>
              <a:rPr lang="en-US" b="0" i="0" u="none" strike="noStrike" dirty="0">
                <a:solidFill>
                  <a:srgbClr val="000000"/>
                </a:solidFill>
                <a:effectLst/>
              </a:rPr>
              <a:t>Tables, Doorknobs, light switches, </a:t>
            </a:r>
          </a:p>
          <a:p>
            <a:pPr marL="742950" lvl="1" indent="-285750" algn="l">
              <a:buFont typeface="Arial" panose="020B0604020202020204" pitchFamily="34" charset="0"/>
              <a:buChar char="•"/>
            </a:pPr>
            <a:r>
              <a:rPr lang="en-US" b="0" i="0" u="none" strike="noStrike" dirty="0">
                <a:solidFill>
                  <a:srgbClr val="000000"/>
                </a:solidFill>
                <a:effectLst/>
              </a:rPr>
              <a:t>Countertops, handles, desks,</a:t>
            </a:r>
          </a:p>
          <a:p>
            <a:pPr marL="742950" lvl="1" indent="-285750" algn="l">
              <a:buFont typeface="Arial" panose="020B0604020202020204" pitchFamily="34" charset="0"/>
              <a:buChar char="•"/>
            </a:pPr>
            <a:r>
              <a:rPr lang="en-US" b="0" i="0" u="none" strike="noStrike" dirty="0">
                <a:solidFill>
                  <a:srgbClr val="000000"/>
                </a:solidFill>
                <a:effectLst/>
              </a:rPr>
              <a:t>Phones, keyboards, tablets</a:t>
            </a:r>
          </a:p>
          <a:p>
            <a:pPr marL="742950" lvl="1" indent="-285750" algn="l">
              <a:buFont typeface="Arial" panose="020B0604020202020204" pitchFamily="34" charset="0"/>
              <a:buChar char="•"/>
            </a:pPr>
            <a:r>
              <a:rPr lang="en-US" b="0" i="0" u="none" strike="noStrike" dirty="0">
                <a:solidFill>
                  <a:srgbClr val="000000"/>
                </a:solidFill>
                <a:effectLst/>
              </a:rPr>
              <a:t>Toilets, faucets, sinks</a:t>
            </a:r>
          </a:p>
        </p:txBody>
      </p:sp>
    </p:spTree>
    <p:extLst>
      <p:ext uri="{BB962C8B-B14F-4D97-AF65-F5344CB8AC3E}">
        <p14:creationId xmlns:p14="http://schemas.microsoft.com/office/powerpoint/2010/main" val="3408678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6"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 name="Title 4">
            <a:extLst>
              <a:ext uri="{FF2B5EF4-FFF2-40B4-BE49-F238E27FC236}">
                <a16:creationId xmlns:a16="http://schemas.microsoft.com/office/drawing/2014/main" id="{CDBBDABC-9048-4351-91A5-9475EAF5161F}"/>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dirty="0">
                <a:solidFill>
                  <a:srgbClr val="FFFFFF"/>
                </a:solidFill>
              </a:rPr>
              <a:t>Cleaning and Disinfecting</a:t>
            </a:r>
          </a:p>
        </p:txBody>
      </p:sp>
      <p:sp>
        <p:nvSpPr>
          <p:cNvPr id="2" name="TextBox 1">
            <a:extLst>
              <a:ext uri="{FF2B5EF4-FFF2-40B4-BE49-F238E27FC236}">
                <a16:creationId xmlns:a16="http://schemas.microsoft.com/office/drawing/2014/main" id="{128B9E0B-032D-4244-A43B-1E3AC06F3C88}"/>
              </a:ext>
            </a:extLst>
          </p:cNvPr>
          <p:cNvSpPr txBox="1"/>
          <p:nvPr/>
        </p:nvSpPr>
        <p:spPr>
          <a:xfrm>
            <a:off x="1047280" y="2494450"/>
            <a:ext cx="5537824" cy="4128772"/>
          </a:xfrm>
          <a:prstGeom prst="rect">
            <a:avLst/>
          </a:prstGeom>
        </p:spPr>
        <p:txBody>
          <a:bodyPr vert="horz" lIns="91440" tIns="45720" rIns="91440" bIns="45720" rtlCol="0">
            <a:normAutofit lnSpcReduction="10000"/>
          </a:bodyPr>
          <a:lstStyle/>
          <a:p>
            <a:pPr marL="0" lvl="0" indent="-228600">
              <a:lnSpc>
                <a:spcPct val="90000"/>
              </a:lnSpc>
              <a:spcAft>
                <a:spcPts val="600"/>
              </a:spcAft>
              <a:buFont typeface="Arial" panose="020B0604020202020204" pitchFamily="34" charset="0"/>
              <a:buChar char="•"/>
            </a:pPr>
            <a:r>
              <a:rPr lang="en-US" sz="2800" b="0" i="0" u="none" strike="noStrike" dirty="0">
                <a:effectLst/>
              </a:rPr>
              <a:t>Whenever possible, leave the doors propped open to minimize touching.</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2800" b="0" i="0" dirty="0">
                <a:effectLst/>
              </a:rPr>
              <a:t>Do not share headsets or other objects that are near your mouth or your nose, for example phones or microphones.</a:t>
            </a:r>
          </a:p>
          <a:p>
            <a:pPr indent="-228600">
              <a:lnSpc>
                <a:spcPct val="90000"/>
              </a:lnSpc>
              <a:spcAft>
                <a:spcPts val="600"/>
              </a:spcAft>
              <a:buFont typeface="Arial" panose="020B0604020202020204" pitchFamily="34" charset="0"/>
              <a:buChar char="•"/>
            </a:pPr>
            <a:r>
              <a:rPr lang="en-US" sz="2800" dirty="0"/>
              <a:t>Electronic equipment can be cleaned following the manufacturer’s instructions.</a:t>
            </a:r>
            <a:endParaRPr lang="en-US" sz="2800" b="0" i="0" u="none" strike="noStrike" dirty="0">
              <a:effectLst/>
            </a:endParaRPr>
          </a:p>
          <a:p>
            <a:pPr indent="-228600">
              <a:lnSpc>
                <a:spcPct val="90000"/>
              </a:lnSpc>
              <a:spcAft>
                <a:spcPts val="600"/>
              </a:spcAft>
              <a:buFont typeface="Arial" panose="020B0604020202020204" pitchFamily="34" charset="0"/>
              <a:buChar char="•"/>
            </a:pPr>
            <a:endParaRPr lang="en-US" sz="2200" dirty="0"/>
          </a:p>
        </p:txBody>
      </p:sp>
      <p:pic>
        <p:nvPicPr>
          <p:cNvPr id="8" name="Content Placeholder 7">
            <a:extLst>
              <a:ext uri="{FF2B5EF4-FFF2-40B4-BE49-F238E27FC236}">
                <a16:creationId xmlns:a16="http://schemas.microsoft.com/office/drawing/2014/main" id="{65CFC435-25D1-4BDA-B815-9161DEFDDBA0}"/>
              </a:ext>
            </a:extLst>
          </p:cNvPr>
          <p:cNvPicPr>
            <a:picLocks noGrp="1" noChangeAspect="1"/>
          </p:cNvPicPr>
          <p:nvPr>
            <p:ph idx="1"/>
          </p:nvPr>
        </p:nvPicPr>
        <p:blipFill rotWithShape="1">
          <a:blip r:embed="rId3"/>
          <a:srcRect l="10040"/>
          <a:stretch/>
        </p:blipFill>
        <p:spPr>
          <a:xfrm>
            <a:off x="6585105" y="2599299"/>
            <a:ext cx="4802404" cy="3563372"/>
          </a:xfrm>
          <a:prstGeom prst="rect">
            <a:avLst/>
          </a:prstGeom>
        </p:spPr>
      </p:pic>
    </p:spTree>
    <p:extLst>
      <p:ext uri="{BB962C8B-B14F-4D97-AF65-F5344CB8AC3E}">
        <p14:creationId xmlns:p14="http://schemas.microsoft.com/office/powerpoint/2010/main" val="3620293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2EF52-841E-4FC3-9206-AB4605115247}"/>
              </a:ext>
            </a:extLst>
          </p:cNvPr>
          <p:cNvSpPr>
            <a:spLocks noGrp="1"/>
          </p:cNvSpPr>
          <p:nvPr>
            <p:ph type="title"/>
          </p:nvPr>
        </p:nvSpPr>
        <p:spPr>
          <a:xfrm>
            <a:off x="488278" y="325737"/>
            <a:ext cx="4399093" cy="735756"/>
          </a:xfrm>
          <a:solidFill>
            <a:schemeClr val="accent1"/>
          </a:solidFill>
          <a:ln>
            <a:solidFill>
              <a:schemeClr val="bg2"/>
            </a:solidFill>
          </a:ln>
        </p:spPr>
        <p:txBody>
          <a:bodyPr vert="horz" lIns="91440" tIns="45720" rIns="91440" bIns="45720" rtlCol="0">
            <a:normAutofit/>
          </a:bodyPr>
          <a:lstStyle/>
          <a:p>
            <a:r>
              <a:rPr lang="en-US" dirty="0"/>
              <a:t>Self Screening</a:t>
            </a:r>
          </a:p>
        </p:txBody>
      </p:sp>
      <p:sp>
        <p:nvSpPr>
          <p:cNvPr id="27" name="Freeform: Shape 26">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B66CF4AA-025F-4892-AAC2-EA02173E9A64}"/>
              </a:ext>
            </a:extLst>
          </p:cNvPr>
          <p:cNvPicPr>
            <a:picLocks noChangeAspect="1"/>
          </p:cNvPicPr>
          <p:nvPr/>
        </p:nvPicPr>
        <p:blipFill>
          <a:blip r:embed="rId3"/>
          <a:stretch>
            <a:fillRect/>
          </a:stretch>
        </p:blipFill>
        <p:spPr>
          <a:xfrm>
            <a:off x="8128049" y="599325"/>
            <a:ext cx="2295735" cy="3401088"/>
          </a:xfrm>
          <a:prstGeom prst="rect">
            <a:avLst/>
          </a:prstGeom>
        </p:spPr>
      </p:pic>
      <p:pic>
        <p:nvPicPr>
          <p:cNvPr id="3" name="Picture 2" descr="A close up of a logo&#10;&#10;Description automatically generated">
            <a:extLst>
              <a:ext uri="{FF2B5EF4-FFF2-40B4-BE49-F238E27FC236}">
                <a16:creationId xmlns:a16="http://schemas.microsoft.com/office/drawing/2014/main" id="{D213A293-C599-4C31-960E-A50A7482C1C9}"/>
              </a:ext>
            </a:extLst>
          </p:cNvPr>
          <p:cNvPicPr>
            <a:picLocks noChangeAspect="1"/>
          </p:cNvPicPr>
          <p:nvPr/>
        </p:nvPicPr>
        <p:blipFill>
          <a:blip r:embed="rId4"/>
          <a:stretch>
            <a:fillRect/>
          </a:stretch>
        </p:blipFill>
        <p:spPr>
          <a:xfrm>
            <a:off x="8128049" y="3638358"/>
            <a:ext cx="2741177" cy="2741177"/>
          </a:xfrm>
          <a:prstGeom prst="rect">
            <a:avLst/>
          </a:prstGeom>
        </p:spPr>
      </p:pic>
      <p:sp>
        <p:nvSpPr>
          <p:cNvPr id="7" name="Content Placeholder 6">
            <a:extLst>
              <a:ext uri="{FF2B5EF4-FFF2-40B4-BE49-F238E27FC236}">
                <a16:creationId xmlns:a16="http://schemas.microsoft.com/office/drawing/2014/main" id="{75A5A5BD-D217-4A9E-B67D-F34F0EF69A54}"/>
              </a:ext>
            </a:extLst>
          </p:cNvPr>
          <p:cNvSpPr>
            <a:spLocks noGrp="1"/>
          </p:cNvSpPr>
          <p:nvPr>
            <p:ph idx="1"/>
          </p:nvPr>
        </p:nvSpPr>
        <p:spPr>
          <a:xfrm>
            <a:off x="488278" y="1335081"/>
            <a:ext cx="5871555" cy="5249332"/>
          </a:xfrm>
        </p:spPr>
        <p:txBody>
          <a:bodyPr anchor="t">
            <a:normAutofit fontScale="92500" lnSpcReduction="20000"/>
          </a:bodyPr>
          <a:lstStyle/>
          <a:p>
            <a:r>
              <a:rPr lang="en-US" dirty="0">
                <a:solidFill>
                  <a:schemeClr val="bg1"/>
                </a:solidFill>
              </a:rPr>
              <a:t>Everyone needs to self screen for COVID-19 symptoms at home daily. </a:t>
            </a:r>
          </a:p>
          <a:p>
            <a:r>
              <a:rPr lang="en-US" dirty="0">
                <a:solidFill>
                  <a:schemeClr val="bg1"/>
                </a:solidFill>
              </a:rPr>
              <a:t>Do not come to work if you are feeling ill.</a:t>
            </a:r>
          </a:p>
          <a:p>
            <a:r>
              <a:rPr lang="en-US" dirty="0">
                <a:solidFill>
                  <a:schemeClr val="bg1"/>
                </a:solidFill>
              </a:rPr>
              <a:t>To facilitate onsite screening, there must be designated entry points into the school/building for everyone to use.</a:t>
            </a:r>
          </a:p>
          <a:p>
            <a:r>
              <a:rPr lang="en-US" dirty="0">
                <a:solidFill>
                  <a:schemeClr val="bg1"/>
                </a:solidFill>
              </a:rPr>
              <a:t>Campus principal assigns staff to Wellness Team to perform screenings.</a:t>
            </a:r>
          </a:p>
          <a:p>
            <a:r>
              <a:rPr lang="en-US" dirty="0">
                <a:solidFill>
                  <a:schemeClr val="bg1"/>
                </a:solidFill>
              </a:rPr>
              <a:t>The Plant Operator will be responsible to screen his/her staff and keep documentation of the screenings.</a:t>
            </a:r>
          </a:p>
          <a:p>
            <a:r>
              <a:rPr lang="en-US" dirty="0">
                <a:solidFill>
                  <a:schemeClr val="bg1"/>
                </a:solidFill>
              </a:rPr>
              <a:t>The Cafeteria Manager will be responsible to screen his/her staff and keep documentation of the screenings.</a:t>
            </a:r>
          </a:p>
          <a:p>
            <a:endParaRPr lang="en-US" dirty="0">
              <a:solidFill>
                <a:schemeClr val="bg1"/>
              </a:solidFill>
            </a:endParaRPr>
          </a:p>
          <a:p>
            <a:endParaRPr lang="en-US" dirty="0">
              <a:solidFill>
                <a:schemeClr val="bg1"/>
              </a:solidFill>
            </a:endParaRPr>
          </a:p>
          <a:p>
            <a:endParaRPr lang="en-US" sz="1800" dirty="0"/>
          </a:p>
        </p:txBody>
      </p:sp>
    </p:spTree>
    <p:extLst>
      <p:ext uri="{BB962C8B-B14F-4D97-AF65-F5344CB8AC3E}">
        <p14:creationId xmlns:p14="http://schemas.microsoft.com/office/powerpoint/2010/main" val="72385961"/>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picture containing drawing&#10;&#10;Description automatically generated">
            <a:extLst>
              <a:ext uri="{FF2B5EF4-FFF2-40B4-BE49-F238E27FC236}">
                <a16:creationId xmlns:a16="http://schemas.microsoft.com/office/drawing/2014/main" id="{697F23A9-1985-4330-9276-8DE4AB425559}"/>
              </a:ext>
            </a:extLst>
          </p:cNvPr>
          <p:cNvPicPr>
            <a:picLocks noChangeAspect="1"/>
          </p:cNvPicPr>
          <p:nvPr/>
        </p:nvPicPr>
        <p:blipFill rotWithShape="1">
          <a:blip r:embed="rId2">
            <a:alphaModFix amt="25000"/>
            <a:extLst>
              <a:ext uri="{28A0092B-C50C-407E-A947-70E740481C1C}">
                <a14:useLocalDpi xmlns:a14="http://schemas.microsoft.com/office/drawing/2010/main" val="0"/>
              </a:ext>
            </a:extLst>
          </a:blip>
          <a:srcRect l="31194" r="29057" b="2"/>
          <a:stretch/>
        </p:blipFill>
        <p:spPr>
          <a:xfrm>
            <a:off x="9103935" y="3858863"/>
            <a:ext cx="3337456" cy="3337472"/>
          </a:xfrm>
          <a:prstGeom prst="rect">
            <a:avLst/>
          </a:prstGeom>
        </p:spPr>
      </p:pic>
      <p:pic>
        <p:nvPicPr>
          <p:cNvPr id="11" name="Content Placeholder 10" descr="A close up of a logo&#10;&#10;Description automatically generated">
            <a:extLst>
              <a:ext uri="{FF2B5EF4-FFF2-40B4-BE49-F238E27FC236}">
                <a16:creationId xmlns:a16="http://schemas.microsoft.com/office/drawing/2014/main" id="{932703BD-0B46-4A3A-9114-08287E8F66AF}"/>
              </a:ext>
            </a:extLst>
          </p:cNvPr>
          <p:cNvPicPr>
            <a:picLocks noChangeAspect="1"/>
          </p:cNvPicPr>
          <p:nvPr/>
        </p:nvPicPr>
        <p:blipFill rotWithShape="1">
          <a:blip r:embed="rId3">
            <a:alphaModFix amt="25000"/>
            <a:extLst>
              <a:ext uri="{28A0092B-C50C-407E-A947-70E740481C1C}">
                <a14:useLocalDpi xmlns:a14="http://schemas.microsoft.com/office/drawing/2010/main" val="0"/>
              </a:ext>
            </a:extLst>
          </a:blip>
          <a:srcRect t="8242" r="-1" b="2821"/>
          <a:stretch/>
        </p:blipFill>
        <p:spPr>
          <a:xfrm>
            <a:off x="-249391" y="0"/>
            <a:ext cx="3858864" cy="3858863"/>
          </a:xfrm>
          <a:prstGeom prst="rect">
            <a:avLst/>
          </a:prstGeom>
        </p:spPr>
      </p:pic>
      <p:sp>
        <p:nvSpPr>
          <p:cNvPr id="2" name="Title 1">
            <a:extLst>
              <a:ext uri="{FF2B5EF4-FFF2-40B4-BE49-F238E27FC236}">
                <a16:creationId xmlns:a16="http://schemas.microsoft.com/office/drawing/2014/main" id="{26F919F2-6210-425A-BE62-CB40CACAA418}"/>
              </a:ext>
            </a:extLst>
          </p:cNvPr>
          <p:cNvSpPr>
            <a:spLocks noGrp="1"/>
          </p:cNvSpPr>
          <p:nvPr>
            <p:ph type="title"/>
          </p:nvPr>
        </p:nvSpPr>
        <p:spPr>
          <a:xfrm>
            <a:off x="838200" y="365126"/>
            <a:ext cx="10515600" cy="741780"/>
          </a:xfrm>
          <a:solidFill>
            <a:schemeClr val="accent1"/>
          </a:solidFill>
        </p:spPr>
        <p:txBody>
          <a:bodyPr>
            <a:normAutofit/>
          </a:bodyPr>
          <a:lstStyle/>
          <a:p>
            <a:r>
              <a:rPr lang="en-US" dirty="0">
                <a:solidFill>
                  <a:srgbClr val="FFFFFF"/>
                </a:solidFill>
              </a:rPr>
              <a:t>Self Screening</a:t>
            </a:r>
          </a:p>
        </p:txBody>
      </p:sp>
      <p:sp>
        <p:nvSpPr>
          <p:cNvPr id="20" name="Content Placeholder 19">
            <a:extLst>
              <a:ext uri="{FF2B5EF4-FFF2-40B4-BE49-F238E27FC236}">
                <a16:creationId xmlns:a16="http://schemas.microsoft.com/office/drawing/2014/main" id="{43A6B82B-5DED-4E99-BE1D-B5B1AB251573}"/>
              </a:ext>
            </a:extLst>
          </p:cNvPr>
          <p:cNvSpPr>
            <a:spLocks noGrp="1"/>
          </p:cNvSpPr>
          <p:nvPr>
            <p:ph idx="1"/>
          </p:nvPr>
        </p:nvSpPr>
        <p:spPr>
          <a:xfrm>
            <a:off x="838200" y="1248917"/>
            <a:ext cx="10808368" cy="5609083"/>
          </a:xfrm>
        </p:spPr>
        <p:txBody>
          <a:bodyPr anchor="t">
            <a:normAutofit fontScale="62500" lnSpcReduction="20000"/>
          </a:bodyPr>
          <a:lstStyle/>
          <a:p>
            <a:r>
              <a:rPr lang="en-US" sz="4000" u="sng" dirty="0"/>
              <a:t>Daily</a:t>
            </a:r>
            <a:r>
              <a:rPr lang="en-US" sz="4000" dirty="0"/>
              <a:t> screenings of COVID-19 symptoms for everyone whether at home or coming into an HISD building is mandatory. An app for daily screenings will be forthcoming. </a:t>
            </a:r>
          </a:p>
          <a:p>
            <a:r>
              <a:rPr lang="en-US" sz="4000" dirty="0"/>
              <a:t>In the meantime, everyone who enters the building will get a COVID-19 symptom screening and a temperature will be taken as part of the screening:</a:t>
            </a:r>
          </a:p>
          <a:p>
            <a:pPr marL="628650" lvl="1" indent="-171450"/>
            <a:r>
              <a:rPr lang="en-US" sz="4000" dirty="0"/>
              <a:t>HISD Employees </a:t>
            </a:r>
          </a:p>
          <a:p>
            <a:pPr marL="628650" lvl="1" indent="-171450"/>
            <a:r>
              <a:rPr lang="en-US" sz="4000" dirty="0"/>
              <a:t>Students and Parents</a:t>
            </a:r>
          </a:p>
          <a:p>
            <a:pPr marL="628650" lvl="1" indent="-171450">
              <a:buFont typeface="Arial" panose="020B0604020202020204" pitchFamily="34" charset="0"/>
              <a:buChar char="•"/>
            </a:pPr>
            <a:r>
              <a:rPr lang="en-US" sz="4000" dirty="0"/>
              <a:t>Visitors</a:t>
            </a:r>
          </a:p>
          <a:p>
            <a:pPr>
              <a:lnSpc>
                <a:spcPct val="100000"/>
              </a:lnSpc>
              <a:spcBef>
                <a:spcPts val="0"/>
              </a:spcBef>
              <a:defRPr/>
            </a:pPr>
            <a:r>
              <a:rPr lang="en-US" sz="4000" dirty="0"/>
              <a:t>Entrance to the building will be denied to any person who:</a:t>
            </a:r>
          </a:p>
          <a:p>
            <a:pPr marL="628650" lvl="1" indent="-171450">
              <a:lnSpc>
                <a:spcPct val="100000"/>
              </a:lnSpc>
              <a:spcBef>
                <a:spcPts val="0"/>
              </a:spcBef>
              <a:defRPr/>
            </a:pPr>
            <a:r>
              <a:rPr lang="en-US" sz="4000" dirty="0"/>
              <a:t>reports having </a:t>
            </a:r>
            <a:r>
              <a:rPr lang="en-US" sz="4000" u="sng" dirty="0"/>
              <a:t>any </a:t>
            </a:r>
            <a:r>
              <a:rPr lang="en-US" sz="4000" dirty="0"/>
              <a:t>symptom of COVID-19 </a:t>
            </a:r>
            <a:r>
              <a:rPr lang="en-US" sz="4000" b="1" dirty="0"/>
              <a:t>and/or</a:t>
            </a:r>
          </a:p>
          <a:p>
            <a:pPr marL="628650" lvl="1" indent="-171450">
              <a:lnSpc>
                <a:spcPct val="100000"/>
              </a:lnSpc>
              <a:spcBef>
                <a:spcPts val="0"/>
              </a:spcBef>
              <a:defRPr/>
            </a:pPr>
            <a:r>
              <a:rPr lang="en-US" sz="4000" dirty="0"/>
              <a:t>Has a temperature equal to or greater than 100 degrees </a:t>
            </a:r>
            <a:r>
              <a:rPr lang="en-US" sz="4000" b="1" dirty="0"/>
              <a:t>and/or</a:t>
            </a:r>
          </a:p>
          <a:p>
            <a:pPr marL="628650" lvl="1" indent="-171450">
              <a:lnSpc>
                <a:spcPct val="100000"/>
              </a:lnSpc>
              <a:spcBef>
                <a:spcPts val="0"/>
              </a:spcBef>
              <a:defRPr/>
            </a:pPr>
            <a:r>
              <a:rPr lang="en-US" sz="4000" dirty="0"/>
              <a:t>Refuses to wear a face mask</a:t>
            </a:r>
          </a:p>
          <a:p>
            <a:pPr>
              <a:lnSpc>
                <a:spcPct val="100000"/>
              </a:lnSpc>
              <a:spcBef>
                <a:spcPts val="0"/>
              </a:spcBef>
              <a:defRPr/>
            </a:pPr>
            <a:r>
              <a:rPr lang="en-US" sz="4000" dirty="0"/>
              <a:t>After the initial daily screening, an employee can come in and out of the school campus as needed for that specific day.</a:t>
            </a:r>
          </a:p>
          <a:p>
            <a:pPr>
              <a:lnSpc>
                <a:spcPct val="100000"/>
              </a:lnSpc>
              <a:spcBef>
                <a:spcPts val="0"/>
              </a:spcBef>
              <a:defRPr/>
            </a:pPr>
            <a:r>
              <a:rPr lang="en-US" sz="4000" dirty="0"/>
              <a:t>A screening log will be kept for documentation purposes and to assist with contact tracing in the event of a possible COVID-19 case</a:t>
            </a:r>
            <a:r>
              <a:rPr lang="en-US" sz="3600" dirty="0"/>
              <a:t>.</a:t>
            </a:r>
          </a:p>
          <a:p>
            <a:pPr>
              <a:spcBef>
                <a:spcPts val="0"/>
              </a:spcBef>
              <a:spcAft>
                <a:spcPts val="600"/>
              </a:spcAft>
              <a:defRPr/>
            </a:pPr>
            <a:endParaRPr kumimoji="0" lang="en-US" sz="2400" b="0" i="0" u="none" strike="noStrike" kern="1200" cap="none" spc="0" normalizeH="0" baseline="0" noProof="0" dirty="0">
              <a:ln>
                <a:noFill/>
              </a:ln>
              <a:solidFill>
                <a:srgbClr val="FE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495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6D8AEF-0E4A-4670-8984-C8AC03DDCEDD}"/>
              </a:ext>
            </a:extLst>
          </p:cNvPr>
          <p:cNvSpPr>
            <a:spLocks noGrp="1"/>
          </p:cNvSpPr>
          <p:nvPr>
            <p:ph type="title"/>
          </p:nvPr>
        </p:nvSpPr>
        <p:spPr>
          <a:xfrm>
            <a:off x="385011" y="365126"/>
            <a:ext cx="10946314" cy="942802"/>
          </a:xfrm>
          <a:solidFill>
            <a:schemeClr val="accent1"/>
          </a:solidFill>
        </p:spPr>
        <p:txBody>
          <a:bodyPr vert="horz" lIns="91440" tIns="45720" rIns="91440" bIns="45720" rtlCol="0" anchor="ctr">
            <a:normAutofit/>
          </a:bodyPr>
          <a:lstStyle/>
          <a:p>
            <a:r>
              <a:rPr lang="en-US" kern="1200" dirty="0"/>
              <a:t>Procedures if You Are ill at Home</a:t>
            </a:r>
          </a:p>
        </p:txBody>
      </p:sp>
      <p:sp>
        <p:nvSpPr>
          <p:cNvPr id="6" name="Content Placeholder 5">
            <a:extLst>
              <a:ext uri="{FF2B5EF4-FFF2-40B4-BE49-F238E27FC236}">
                <a16:creationId xmlns:a16="http://schemas.microsoft.com/office/drawing/2014/main" id="{4878FA90-8C0B-49AE-9695-9A53AD25345E}"/>
              </a:ext>
            </a:extLst>
          </p:cNvPr>
          <p:cNvSpPr>
            <a:spLocks noGrp="1"/>
          </p:cNvSpPr>
          <p:nvPr>
            <p:ph sz="half" idx="2"/>
          </p:nvPr>
        </p:nvSpPr>
        <p:spPr>
          <a:xfrm>
            <a:off x="240632" y="1307928"/>
            <a:ext cx="6505280" cy="5550072"/>
          </a:xfrm>
        </p:spPr>
        <p:txBody>
          <a:bodyPr>
            <a:normAutofit fontScale="92500" lnSpcReduction="20000"/>
          </a:bodyPr>
          <a:lstStyle/>
          <a:p>
            <a:pPr>
              <a:lnSpc>
                <a:spcPct val="100000"/>
              </a:lnSpc>
              <a:spcBef>
                <a:spcPts val="0"/>
              </a:spcBef>
              <a:defRPr/>
            </a:pPr>
            <a:r>
              <a:rPr lang="en-US" sz="2800" b="0" i="0" u="none" strike="noStrike" baseline="0" dirty="0">
                <a:solidFill>
                  <a:srgbClr val="000000"/>
                </a:solidFill>
                <a:latin typeface="+mn-lt"/>
              </a:rPr>
              <a:t>Stay home if you are sick, except to get medical care. If you need medical attention, call your medical provider and follow his/her instructions.</a:t>
            </a:r>
          </a:p>
          <a:p>
            <a:pPr>
              <a:lnSpc>
                <a:spcPct val="100000"/>
              </a:lnSpc>
              <a:spcBef>
                <a:spcPts val="0"/>
              </a:spcBef>
              <a:defRPr/>
            </a:pPr>
            <a:r>
              <a:rPr lang="en-US" sz="2800" b="0" i="0" u="none" strike="noStrike" baseline="0" dirty="0">
                <a:solidFill>
                  <a:srgbClr val="000000"/>
                </a:solidFill>
                <a:latin typeface="+mn-lt"/>
              </a:rPr>
              <a:t>Notify your supervisor and your school nurse of your absence.</a:t>
            </a:r>
          </a:p>
          <a:p>
            <a:pPr>
              <a:lnSpc>
                <a:spcPct val="100000"/>
              </a:lnSpc>
              <a:spcBef>
                <a:spcPts val="0"/>
              </a:spcBef>
              <a:defRPr/>
            </a:pPr>
            <a:r>
              <a:rPr lang="en-US" sz="2800" b="0" i="0" u="none" strike="noStrike" baseline="0" dirty="0">
                <a:solidFill>
                  <a:srgbClr val="000000"/>
                </a:solidFill>
                <a:latin typeface="+mn-lt"/>
              </a:rPr>
              <a:t>Separate yourself from other people and pets in your home. </a:t>
            </a:r>
          </a:p>
          <a:p>
            <a:pPr>
              <a:lnSpc>
                <a:spcPct val="100000"/>
              </a:lnSpc>
              <a:spcBef>
                <a:spcPts val="0"/>
              </a:spcBef>
              <a:defRPr/>
            </a:pPr>
            <a:r>
              <a:rPr lang="en-US" sz="2800" b="1" i="0" dirty="0">
                <a:solidFill>
                  <a:srgbClr val="000000"/>
                </a:solidFill>
                <a:effectLst/>
                <a:latin typeface="+mn-lt"/>
              </a:rPr>
              <a:t>As much as possible, stay in a specific room </a:t>
            </a:r>
            <a:r>
              <a:rPr lang="en-US" sz="2800" b="0" i="0" dirty="0">
                <a:solidFill>
                  <a:srgbClr val="000000"/>
                </a:solidFill>
                <a:effectLst/>
                <a:latin typeface="+mn-lt"/>
              </a:rPr>
              <a:t>and away from other </a:t>
            </a:r>
            <a:r>
              <a:rPr lang="en-US" sz="2800" dirty="0">
                <a:solidFill>
                  <a:srgbClr val="000000"/>
                </a:solidFill>
                <a:latin typeface="+mn-lt"/>
              </a:rPr>
              <a:t>people</a:t>
            </a:r>
            <a:r>
              <a:rPr lang="en-US" sz="2800" b="0" i="0" dirty="0">
                <a:solidFill>
                  <a:srgbClr val="000000"/>
                </a:solidFill>
                <a:effectLst/>
                <a:latin typeface="+mn-lt"/>
              </a:rPr>
              <a:t> and pets in your home. </a:t>
            </a:r>
          </a:p>
          <a:p>
            <a:pPr marL="457200" lvl="0" indent="-457200">
              <a:buFont typeface="Arial" panose="020B0604020202020204" pitchFamily="34" charset="0"/>
              <a:buChar char="•"/>
            </a:pPr>
            <a:r>
              <a:rPr lang="en-US" sz="2800" b="0" i="0" dirty="0">
                <a:solidFill>
                  <a:srgbClr val="000000"/>
                </a:solidFill>
                <a:effectLst/>
                <a:latin typeface="+mn-lt"/>
              </a:rPr>
              <a:t>If possible, you should use a separate bathroom. </a:t>
            </a:r>
          </a:p>
          <a:p>
            <a:pPr marL="457200" indent="-457200"/>
            <a:r>
              <a:rPr lang="en-US" sz="2800" b="0" i="0" dirty="0">
                <a:solidFill>
                  <a:srgbClr val="000000"/>
                </a:solidFill>
                <a:effectLst/>
                <a:latin typeface="+mn-lt"/>
              </a:rPr>
              <a:t>If you need to be around other people or animals in or outside of the home, wear a mask.</a:t>
            </a:r>
            <a:endParaRPr lang="en-US" sz="2800" dirty="0">
              <a:latin typeface="+mn-lt"/>
            </a:endParaRPr>
          </a:p>
          <a:p>
            <a:pPr marL="457200" lvl="0" indent="-457200">
              <a:buFont typeface="Arial" panose="020B0604020202020204" pitchFamily="34" charset="0"/>
              <a:buChar char="•"/>
            </a:pPr>
            <a:endParaRPr lang="en-US" sz="2800" b="0" i="0" dirty="0">
              <a:solidFill>
                <a:srgbClr val="000000"/>
              </a:solidFill>
              <a:effectLst/>
              <a:latin typeface="+mn-lt"/>
            </a:endParaRPr>
          </a:p>
          <a:p>
            <a:endParaRPr lang="en-US" dirty="0"/>
          </a:p>
        </p:txBody>
      </p:sp>
      <p:sp>
        <p:nvSpPr>
          <p:cNvPr id="8" name="Text Placeholder 7">
            <a:extLst>
              <a:ext uri="{FF2B5EF4-FFF2-40B4-BE49-F238E27FC236}">
                <a16:creationId xmlns:a16="http://schemas.microsoft.com/office/drawing/2014/main" id="{E39E1647-B093-4C07-A691-978199474401}"/>
              </a:ext>
            </a:extLst>
          </p:cNvPr>
          <p:cNvSpPr>
            <a:spLocks noGrp="1"/>
          </p:cNvSpPr>
          <p:nvPr>
            <p:ph type="body" sz="quarter" idx="3"/>
          </p:nvPr>
        </p:nvSpPr>
        <p:spPr/>
        <p:txBody>
          <a:bodyPr/>
          <a:lstStyle/>
          <a:p>
            <a:endParaRPr lang="en-US"/>
          </a:p>
        </p:txBody>
      </p:sp>
      <p:pic>
        <p:nvPicPr>
          <p:cNvPr id="7" name="Content Placeholder 6" descr="A close up of a sign&#10;&#10;Description automatically generated">
            <a:extLst>
              <a:ext uri="{FF2B5EF4-FFF2-40B4-BE49-F238E27FC236}">
                <a16:creationId xmlns:a16="http://schemas.microsoft.com/office/drawing/2014/main" id="{5156F74B-1CB6-40EF-891C-0FFB2E2CEB9F}"/>
              </a:ext>
            </a:extLst>
          </p:cNvPr>
          <p:cNvPicPr>
            <a:picLocks noChangeAspect="1"/>
          </p:cNvPicPr>
          <p:nvPr/>
        </p:nvPicPr>
        <p:blipFill rotWithShape="1">
          <a:blip r:embed="rId3"/>
          <a:srcRect l="5998" r="2270" b="5"/>
          <a:stretch/>
        </p:blipFill>
        <p:spPr>
          <a:xfrm>
            <a:off x="6749088" y="1307927"/>
            <a:ext cx="4603124" cy="4881736"/>
          </a:xfrm>
          <a:prstGeom prst="rect">
            <a:avLst/>
          </a:prstGeom>
        </p:spPr>
      </p:pic>
      <p:sp>
        <p:nvSpPr>
          <p:cNvPr id="4" name="Content Placeholder 3">
            <a:extLst>
              <a:ext uri="{FF2B5EF4-FFF2-40B4-BE49-F238E27FC236}">
                <a16:creationId xmlns:a16="http://schemas.microsoft.com/office/drawing/2014/main" id="{0E778C75-1857-41ED-B150-271A9518BBA7}"/>
              </a:ext>
            </a:extLst>
          </p:cNvPr>
          <p:cNvSpPr>
            <a:spLocks noGrp="1"/>
          </p:cNvSpPr>
          <p:nvPr>
            <p:ph sz="quarter" idx="4"/>
          </p:nvPr>
        </p:nvSpPr>
        <p:spPr/>
        <p:txBody>
          <a:bodyPr>
            <a:normAutofit fontScale="92500" lnSpcReduction="20000"/>
          </a:bodyPr>
          <a:lstStyle/>
          <a:p>
            <a:endParaRPr lang="en-US" dirty="0"/>
          </a:p>
        </p:txBody>
      </p:sp>
    </p:spTree>
    <p:extLst>
      <p:ext uri="{BB962C8B-B14F-4D97-AF65-F5344CB8AC3E}">
        <p14:creationId xmlns:p14="http://schemas.microsoft.com/office/powerpoint/2010/main" val="1823407723"/>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6D8AEF-0E4A-4670-8984-C8AC03DDCEDD}"/>
              </a:ext>
            </a:extLst>
          </p:cNvPr>
          <p:cNvSpPr>
            <a:spLocks noGrp="1"/>
          </p:cNvSpPr>
          <p:nvPr>
            <p:ph type="title"/>
          </p:nvPr>
        </p:nvSpPr>
        <p:spPr>
          <a:xfrm>
            <a:off x="409074" y="365126"/>
            <a:ext cx="10946314" cy="942802"/>
          </a:xfrm>
          <a:solidFill>
            <a:schemeClr val="accent1"/>
          </a:solidFill>
        </p:spPr>
        <p:txBody>
          <a:bodyPr vert="horz" lIns="91440" tIns="45720" rIns="91440" bIns="45720" rtlCol="0" anchor="ctr">
            <a:normAutofit/>
          </a:bodyPr>
          <a:lstStyle/>
          <a:p>
            <a:r>
              <a:rPr lang="en-US" kern="1200" dirty="0"/>
              <a:t>Procedures if you Become ill at School</a:t>
            </a:r>
          </a:p>
        </p:txBody>
      </p:sp>
      <p:sp>
        <p:nvSpPr>
          <p:cNvPr id="6" name="Content Placeholder 5">
            <a:extLst>
              <a:ext uri="{FF2B5EF4-FFF2-40B4-BE49-F238E27FC236}">
                <a16:creationId xmlns:a16="http://schemas.microsoft.com/office/drawing/2014/main" id="{4878FA90-8C0B-49AE-9695-9A53AD25345E}"/>
              </a:ext>
            </a:extLst>
          </p:cNvPr>
          <p:cNvSpPr>
            <a:spLocks noGrp="1"/>
          </p:cNvSpPr>
          <p:nvPr>
            <p:ph sz="half" idx="2"/>
          </p:nvPr>
        </p:nvSpPr>
        <p:spPr>
          <a:xfrm>
            <a:off x="240632" y="1307928"/>
            <a:ext cx="6505280" cy="5550072"/>
          </a:xfrm>
        </p:spPr>
        <p:txBody>
          <a:bodyPr>
            <a:normAutofit/>
          </a:bodyPr>
          <a:lstStyle/>
          <a:p>
            <a:pPr>
              <a:lnSpc>
                <a:spcPct val="100000"/>
              </a:lnSpc>
              <a:spcBef>
                <a:spcPts val="0"/>
              </a:spcBef>
              <a:defRPr/>
            </a:pPr>
            <a:r>
              <a:rPr lang="en-US" sz="2800" b="0" i="0" u="none" strike="noStrike" baseline="0" dirty="0">
                <a:solidFill>
                  <a:srgbClr val="000000"/>
                </a:solidFill>
                <a:latin typeface="+mn-lt"/>
              </a:rPr>
              <a:t>If you become ill while at school, stay in your area and notify the school nurse immediately.</a:t>
            </a:r>
          </a:p>
          <a:p>
            <a:pPr>
              <a:lnSpc>
                <a:spcPct val="100000"/>
              </a:lnSpc>
              <a:spcBef>
                <a:spcPts val="0"/>
              </a:spcBef>
              <a:defRPr/>
            </a:pPr>
            <a:r>
              <a:rPr lang="en-US" sz="2800" b="0" i="0" u="none" strike="noStrike" baseline="0" dirty="0">
                <a:solidFill>
                  <a:srgbClr val="000000"/>
                </a:solidFill>
                <a:latin typeface="+mn-lt"/>
              </a:rPr>
              <a:t>Do not walk around the school or be in contact with other employees.</a:t>
            </a:r>
          </a:p>
          <a:p>
            <a:pPr>
              <a:lnSpc>
                <a:spcPct val="100000"/>
              </a:lnSpc>
              <a:spcBef>
                <a:spcPts val="0"/>
              </a:spcBef>
              <a:defRPr/>
            </a:pPr>
            <a:r>
              <a:rPr lang="en-US" dirty="0">
                <a:solidFill>
                  <a:srgbClr val="000000"/>
                </a:solidFill>
              </a:rPr>
              <a:t>The school nurse will notify you of next steps to take. </a:t>
            </a:r>
          </a:p>
          <a:p>
            <a:pPr>
              <a:lnSpc>
                <a:spcPct val="100000"/>
              </a:lnSpc>
              <a:spcBef>
                <a:spcPts val="0"/>
              </a:spcBef>
              <a:defRPr/>
            </a:pPr>
            <a:r>
              <a:rPr lang="en-US" sz="2800" b="0" i="0" u="none" strike="noStrike" baseline="0" dirty="0">
                <a:solidFill>
                  <a:srgbClr val="000000"/>
                </a:solidFill>
                <a:latin typeface="+mn-lt"/>
              </a:rPr>
              <a:t>Every school is required to have an isolation room for staff and students who become ill at school and exhibit signs and symptoms of COVID-19.</a:t>
            </a:r>
          </a:p>
          <a:p>
            <a:pPr marL="457200" lvl="0" indent="-457200">
              <a:buFont typeface="Arial" panose="020B0604020202020204" pitchFamily="34" charset="0"/>
              <a:buChar char="•"/>
            </a:pPr>
            <a:endParaRPr lang="en-US" sz="2800" b="0" i="0" dirty="0">
              <a:solidFill>
                <a:srgbClr val="000000"/>
              </a:solidFill>
              <a:effectLst/>
              <a:latin typeface="+mn-lt"/>
            </a:endParaRPr>
          </a:p>
          <a:p>
            <a:endParaRPr lang="en-US" dirty="0"/>
          </a:p>
        </p:txBody>
      </p:sp>
      <p:sp>
        <p:nvSpPr>
          <p:cNvPr id="8" name="Text Placeholder 7">
            <a:extLst>
              <a:ext uri="{FF2B5EF4-FFF2-40B4-BE49-F238E27FC236}">
                <a16:creationId xmlns:a16="http://schemas.microsoft.com/office/drawing/2014/main" id="{E39E1647-B093-4C07-A691-978199474401}"/>
              </a:ext>
            </a:extLst>
          </p:cNvPr>
          <p:cNvSpPr>
            <a:spLocks noGrp="1"/>
          </p:cNvSpPr>
          <p:nvPr>
            <p:ph type="body" sz="quarter" idx="3"/>
          </p:nvPr>
        </p:nvSpPr>
        <p:spPr/>
        <p:txBody>
          <a:bodyPr/>
          <a:lstStyle/>
          <a:p>
            <a:endParaRPr lang="en-US"/>
          </a:p>
        </p:txBody>
      </p:sp>
      <p:pic>
        <p:nvPicPr>
          <p:cNvPr id="7" name="Content Placeholder 6" descr="A close up of a sign&#10;&#10;Description automatically generated">
            <a:extLst>
              <a:ext uri="{FF2B5EF4-FFF2-40B4-BE49-F238E27FC236}">
                <a16:creationId xmlns:a16="http://schemas.microsoft.com/office/drawing/2014/main" id="{5156F74B-1CB6-40EF-891C-0FFB2E2CEB9F}"/>
              </a:ext>
            </a:extLst>
          </p:cNvPr>
          <p:cNvPicPr>
            <a:picLocks noChangeAspect="1"/>
          </p:cNvPicPr>
          <p:nvPr/>
        </p:nvPicPr>
        <p:blipFill rotWithShape="1">
          <a:blip r:embed="rId3"/>
          <a:srcRect l="5998" r="2270" b="5"/>
          <a:stretch/>
        </p:blipFill>
        <p:spPr>
          <a:xfrm>
            <a:off x="6749088" y="1307927"/>
            <a:ext cx="4603124" cy="4881736"/>
          </a:xfrm>
          <a:prstGeom prst="rect">
            <a:avLst/>
          </a:prstGeom>
        </p:spPr>
      </p:pic>
      <p:sp>
        <p:nvSpPr>
          <p:cNvPr id="4" name="Content Placeholder 3">
            <a:extLst>
              <a:ext uri="{FF2B5EF4-FFF2-40B4-BE49-F238E27FC236}">
                <a16:creationId xmlns:a16="http://schemas.microsoft.com/office/drawing/2014/main" id="{0E778C75-1857-41ED-B150-271A9518BBA7}"/>
              </a:ext>
            </a:extLst>
          </p:cNvPr>
          <p:cNvSpPr>
            <a:spLocks noGrp="1"/>
          </p:cNvSpPr>
          <p:nvPr>
            <p:ph sz="quarter" idx="4"/>
          </p:nvPr>
        </p:nvSpPr>
        <p:spPr/>
        <p:txBody>
          <a:bodyPr>
            <a:normAutofit/>
          </a:bodyPr>
          <a:lstStyle/>
          <a:p>
            <a:endParaRPr lang="en-US" dirty="0"/>
          </a:p>
        </p:txBody>
      </p:sp>
    </p:spTree>
    <p:extLst>
      <p:ext uri="{BB962C8B-B14F-4D97-AF65-F5344CB8AC3E}">
        <p14:creationId xmlns:p14="http://schemas.microsoft.com/office/powerpoint/2010/main" val="58379959"/>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D43281A-341F-4ACD-A28C-ABDFD00142A3}"/>
              </a:ext>
            </a:extLst>
          </p:cNvPr>
          <p:cNvPicPr>
            <a:picLocks noChangeAspect="1"/>
          </p:cNvPicPr>
          <p:nvPr/>
        </p:nvPicPr>
        <p:blipFill>
          <a:blip r:embed="rId3">
            <a:alphaModFix amt="25000"/>
            <a:extLst>
              <a:ext uri="{28A0092B-C50C-407E-A947-70E740481C1C}">
                <a14:useLocalDpi xmlns:a14="http://schemas.microsoft.com/office/drawing/2010/main" val="0"/>
              </a:ext>
            </a:extLst>
          </a:blip>
          <a:srcRect/>
          <a:stretch/>
        </p:blipFill>
        <p:spPr>
          <a:xfrm>
            <a:off x="838199" y="1036807"/>
            <a:ext cx="10515599" cy="5915024"/>
          </a:xfrm>
          <a:prstGeom prst="rect">
            <a:avLst/>
          </a:prstGeom>
        </p:spPr>
      </p:pic>
      <p:sp>
        <p:nvSpPr>
          <p:cNvPr id="2" name="Title 1">
            <a:extLst>
              <a:ext uri="{FF2B5EF4-FFF2-40B4-BE49-F238E27FC236}">
                <a16:creationId xmlns:a16="http://schemas.microsoft.com/office/drawing/2014/main" id="{B932ABBA-0C6E-43C7-AD80-02BA986E5819}"/>
              </a:ext>
            </a:extLst>
          </p:cNvPr>
          <p:cNvSpPr>
            <a:spLocks noGrp="1"/>
          </p:cNvSpPr>
          <p:nvPr>
            <p:ph type="title"/>
          </p:nvPr>
        </p:nvSpPr>
        <p:spPr>
          <a:xfrm>
            <a:off x="838200" y="365126"/>
            <a:ext cx="10515600" cy="813970"/>
          </a:xfrm>
          <a:solidFill>
            <a:schemeClr val="accent1"/>
          </a:solidFill>
        </p:spPr>
        <p:txBody>
          <a:bodyPr/>
          <a:lstStyle/>
          <a:p>
            <a:r>
              <a:rPr lang="en-US" dirty="0">
                <a:solidFill>
                  <a:schemeClr val="bg1"/>
                </a:solidFill>
              </a:rPr>
              <a:t>Quarantine vs Isolation</a:t>
            </a:r>
          </a:p>
        </p:txBody>
      </p:sp>
      <p:sp>
        <p:nvSpPr>
          <p:cNvPr id="9" name="Content Placeholder 8">
            <a:extLst>
              <a:ext uri="{FF2B5EF4-FFF2-40B4-BE49-F238E27FC236}">
                <a16:creationId xmlns:a16="http://schemas.microsoft.com/office/drawing/2014/main" id="{13C2F87B-4756-4675-B627-3B99F79A5791}"/>
              </a:ext>
            </a:extLst>
          </p:cNvPr>
          <p:cNvSpPr>
            <a:spLocks noGrp="1"/>
          </p:cNvSpPr>
          <p:nvPr>
            <p:ph idx="1"/>
          </p:nvPr>
        </p:nvSpPr>
        <p:spPr>
          <a:xfrm>
            <a:off x="838200" y="1179096"/>
            <a:ext cx="10515600" cy="5313778"/>
          </a:xfrm>
        </p:spPr>
        <p:txBody>
          <a:bodyPr>
            <a:normAutofit lnSpcReduction="10000"/>
          </a:bodyPr>
          <a:lstStyle/>
          <a:p>
            <a:r>
              <a:rPr lang="en-US" sz="3200" dirty="0">
                <a:solidFill>
                  <a:srgbClr val="000000"/>
                </a:solidFill>
              </a:rPr>
              <a:t>Isolation or Quarantine: What's the difference?</a:t>
            </a:r>
          </a:p>
          <a:p>
            <a:pPr marL="914400" lvl="1" indent="-457200"/>
            <a:r>
              <a:rPr lang="en-US" sz="3200" b="1" dirty="0">
                <a:solidFill>
                  <a:srgbClr val="000000"/>
                </a:solidFill>
              </a:rPr>
              <a:t>Quarantine</a:t>
            </a:r>
            <a:r>
              <a:rPr lang="en-US" sz="3200" dirty="0">
                <a:solidFill>
                  <a:srgbClr val="000000"/>
                </a:solidFill>
              </a:rPr>
              <a:t> keeps someone who might have been exposed to the virus away from others.</a:t>
            </a:r>
          </a:p>
          <a:p>
            <a:pPr marL="914400" lvl="1" indent="-457200"/>
            <a:r>
              <a:rPr lang="en-US" sz="3200" b="1" dirty="0">
                <a:solidFill>
                  <a:srgbClr val="000000"/>
                </a:solidFill>
              </a:rPr>
              <a:t>Isolation</a:t>
            </a:r>
            <a:r>
              <a:rPr lang="en-US" sz="3200" dirty="0">
                <a:solidFill>
                  <a:srgbClr val="000000"/>
                </a:solidFill>
              </a:rPr>
              <a:t> keeps someone who is infected with the virus away from others, even in their home.</a:t>
            </a:r>
          </a:p>
          <a:p>
            <a:r>
              <a:rPr lang="en-US" sz="3200" dirty="0">
                <a:solidFill>
                  <a:srgbClr val="000000"/>
                </a:solidFill>
              </a:rPr>
              <a:t>If you were in close contact with someone who became COVID-19 positive within the past 14 days, you need to self quarantine. Notify your supervisor and school nurse. </a:t>
            </a:r>
          </a:p>
          <a:p>
            <a:r>
              <a:rPr lang="en-US" sz="3200" dirty="0">
                <a:solidFill>
                  <a:srgbClr val="000000"/>
                </a:solidFill>
              </a:rPr>
              <a:t>If you develop COVID-19 symptoms while in quarantine, notify your medical provider and your school nurse.</a:t>
            </a:r>
          </a:p>
          <a:p>
            <a:r>
              <a:rPr lang="en-US" sz="3200" dirty="0">
                <a:solidFill>
                  <a:srgbClr val="000000"/>
                </a:solidFill>
              </a:rPr>
              <a:t>If you test positive for COVID-19, you need to isolate yourself and notify your supervisor and your school nurse.</a:t>
            </a:r>
          </a:p>
          <a:p>
            <a:endParaRPr lang="en-US" dirty="0">
              <a:solidFill>
                <a:srgbClr val="000000"/>
              </a:solidFill>
            </a:endParaRPr>
          </a:p>
          <a:p>
            <a:endParaRPr lang="en-US" sz="2800" b="0" i="0" u="none" strike="noStrike" baseline="0" dirty="0">
              <a:solidFill>
                <a:srgbClr val="000000"/>
              </a:solidFill>
              <a:latin typeface="+mn-lt"/>
            </a:endParaRPr>
          </a:p>
          <a:p>
            <a:endParaRPr lang="en-US" dirty="0"/>
          </a:p>
        </p:txBody>
      </p:sp>
    </p:spTree>
    <p:extLst>
      <p:ext uri="{BB962C8B-B14F-4D97-AF65-F5344CB8AC3E}">
        <p14:creationId xmlns:p14="http://schemas.microsoft.com/office/powerpoint/2010/main" val="3120521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129D6-3497-444A-A714-BE2F178FADD8}"/>
              </a:ext>
            </a:extLst>
          </p:cNvPr>
          <p:cNvSpPr>
            <a:spLocks noGrp="1"/>
          </p:cNvSpPr>
          <p:nvPr>
            <p:ph type="title"/>
          </p:nvPr>
        </p:nvSpPr>
        <p:spPr>
          <a:xfrm>
            <a:off x="838200" y="192505"/>
            <a:ext cx="10515600" cy="890337"/>
          </a:xfrm>
          <a:solidFill>
            <a:schemeClr val="accent1"/>
          </a:solidFill>
        </p:spPr>
        <p:txBody>
          <a:bodyPr>
            <a:normAutofit fontScale="90000"/>
          </a:bodyPr>
          <a:lstStyle/>
          <a:p>
            <a:r>
              <a:rPr lang="en-US" dirty="0">
                <a:solidFill>
                  <a:schemeClr val="bg1"/>
                </a:solidFill>
              </a:rPr>
              <a:t>When to come back from Quarantine or Isolation</a:t>
            </a:r>
          </a:p>
        </p:txBody>
      </p:sp>
      <p:sp>
        <p:nvSpPr>
          <p:cNvPr id="3" name="Content Placeholder 2">
            <a:extLst>
              <a:ext uri="{FF2B5EF4-FFF2-40B4-BE49-F238E27FC236}">
                <a16:creationId xmlns:a16="http://schemas.microsoft.com/office/drawing/2014/main" id="{060A8D65-FF4A-4DC7-8DD6-254F3694A458}"/>
              </a:ext>
            </a:extLst>
          </p:cNvPr>
          <p:cNvSpPr>
            <a:spLocks noGrp="1"/>
          </p:cNvSpPr>
          <p:nvPr>
            <p:ph idx="1"/>
          </p:nvPr>
        </p:nvSpPr>
        <p:spPr>
          <a:xfrm>
            <a:off x="838200" y="1082842"/>
            <a:ext cx="10515600" cy="5582653"/>
          </a:xfrm>
        </p:spPr>
        <p:txBody>
          <a:bodyPr>
            <a:normAutofit fontScale="92500" lnSpcReduction="10000"/>
          </a:bodyPr>
          <a:lstStyle/>
          <a:p>
            <a:pPr marL="0" lvl="0" indent="0">
              <a:buFont typeface="Arial" panose="020B0604020202020204" pitchFamily="34" charset="0"/>
              <a:buNone/>
            </a:pPr>
            <a:r>
              <a:rPr lang="en-US" sz="2800" b="0" i="0" strike="noStrike" baseline="0" dirty="0">
                <a:solidFill>
                  <a:srgbClr val="000000"/>
                </a:solidFill>
                <a:latin typeface="+mn-lt"/>
              </a:rPr>
              <a:t>If you tested positive for COVID-19 (</a:t>
            </a:r>
            <a:r>
              <a:rPr lang="en-US" u="sng" dirty="0">
                <a:solidFill>
                  <a:srgbClr val="000000"/>
                </a:solidFill>
              </a:rPr>
              <a:t>c</a:t>
            </a:r>
            <a:r>
              <a:rPr lang="en-US" sz="2800" b="0" i="0" u="sng" strike="noStrike" baseline="0" dirty="0">
                <a:solidFill>
                  <a:srgbClr val="000000"/>
                </a:solidFill>
                <a:latin typeface="+mn-lt"/>
              </a:rPr>
              <a:t>onfirmed </a:t>
            </a:r>
            <a:r>
              <a:rPr lang="en-US" sz="2800" b="0" i="0" u="none" strike="noStrike" baseline="0" dirty="0">
                <a:solidFill>
                  <a:srgbClr val="000000"/>
                </a:solidFill>
                <a:latin typeface="+mn-lt"/>
              </a:rPr>
              <a:t>COVID-19 case), y</a:t>
            </a:r>
            <a:r>
              <a:rPr lang="en-US" sz="2800" b="0" i="0" dirty="0">
                <a:solidFill>
                  <a:srgbClr val="000000"/>
                </a:solidFill>
                <a:effectLst/>
                <a:latin typeface="+mn-lt"/>
              </a:rPr>
              <a:t>ou can be with others after:</a:t>
            </a:r>
          </a:p>
          <a:p>
            <a:pPr marL="457200" indent="-457200" algn="l">
              <a:buFont typeface="Arial" panose="020B0604020202020204" pitchFamily="34" charset="0"/>
              <a:buChar char="•"/>
            </a:pPr>
            <a:r>
              <a:rPr lang="en-US" sz="2800" b="0" i="0" dirty="0">
                <a:solidFill>
                  <a:srgbClr val="000000"/>
                </a:solidFill>
                <a:effectLst/>
                <a:latin typeface="+mn-lt"/>
              </a:rPr>
              <a:t>At least 14 days have passed since symptoms first appeared </a:t>
            </a:r>
            <a:r>
              <a:rPr lang="en-US" sz="2800" b="1" i="0" u="sng" cap="all" baseline="0" dirty="0">
                <a:solidFill>
                  <a:srgbClr val="000000"/>
                </a:solidFill>
                <a:effectLst/>
                <a:latin typeface="+mn-lt"/>
              </a:rPr>
              <a:t>and</a:t>
            </a:r>
            <a:endParaRPr lang="en-US" sz="2800" b="0" i="0" u="sng" cap="all" baseline="0" dirty="0">
              <a:solidFill>
                <a:srgbClr val="000000"/>
              </a:solidFill>
              <a:effectLst/>
              <a:latin typeface="+mn-lt"/>
            </a:endParaRPr>
          </a:p>
          <a:p>
            <a:pPr marL="457200" indent="-457200" algn="l">
              <a:buFont typeface="Arial" panose="020B0604020202020204" pitchFamily="34" charset="0"/>
              <a:buChar char="•"/>
            </a:pPr>
            <a:r>
              <a:rPr lang="en-US" sz="2800" b="0" i="0" dirty="0">
                <a:solidFill>
                  <a:srgbClr val="000000"/>
                </a:solidFill>
                <a:effectLst/>
                <a:latin typeface="+mn-lt"/>
              </a:rPr>
              <a:t>At least 24 hours have passed with no fever without fever-reducing medication </a:t>
            </a:r>
            <a:r>
              <a:rPr lang="en-US" sz="2800" b="1" i="0" u="sng" cap="all" baseline="0" dirty="0">
                <a:solidFill>
                  <a:srgbClr val="000000"/>
                </a:solidFill>
                <a:effectLst/>
                <a:latin typeface="+mn-lt"/>
              </a:rPr>
              <a:t>and</a:t>
            </a:r>
            <a:endParaRPr lang="en-US" sz="2800" b="0" i="0" u="sng" cap="all" baseline="0" dirty="0">
              <a:solidFill>
                <a:srgbClr val="000000"/>
              </a:solidFill>
              <a:effectLst/>
              <a:latin typeface="+mn-lt"/>
            </a:endParaRPr>
          </a:p>
          <a:p>
            <a:pPr marL="457200" indent="-457200" algn="l">
              <a:buFont typeface="Arial" panose="020B0604020202020204" pitchFamily="34" charset="0"/>
              <a:buChar char="•"/>
            </a:pPr>
            <a:r>
              <a:rPr lang="en-US" sz="2800" b="0" i="0" dirty="0">
                <a:solidFill>
                  <a:srgbClr val="000000"/>
                </a:solidFill>
                <a:effectLst/>
                <a:latin typeface="+mn-lt"/>
              </a:rPr>
              <a:t>Other symptoms of COVID-19 are improving**Loss of taste and smell may persist for weeks or months after recovery and need not delay the end of isolation​</a:t>
            </a:r>
          </a:p>
          <a:p>
            <a:pPr marL="0" indent="0" algn="l">
              <a:buFont typeface="Arial" panose="020B0604020202020204" pitchFamily="34" charset="0"/>
              <a:buNone/>
            </a:pPr>
            <a:r>
              <a:rPr lang="en-US" sz="2800" b="0" i="0" dirty="0">
                <a:solidFill>
                  <a:srgbClr val="000000"/>
                </a:solidFill>
                <a:effectLst/>
                <a:latin typeface="+mn-lt"/>
              </a:rPr>
              <a:t>If you were in quarantine due to being in </a:t>
            </a:r>
            <a:r>
              <a:rPr lang="en-US" u="sng" dirty="0">
                <a:solidFill>
                  <a:srgbClr val="000000"/>
                </a:solidFill>
              </a:rPr>
              <a:t>c</a:t>
            </a:r>
            <a:r>
              <a:rPr lang="en-US" sz="2800" b="0" i="0" u="sng" dirty="0">
                <a:solidFill>
                  <a:srgbClr val="000000"/>
                </a:solidFill>
                <a:effectLst/>
                <a:latin typeface="+mn-lt"/>
              </a:rPr>
              <a:t>lose contact </a:t>
            </a:r>
            <a:r>
              <a:rPr lang="en-US" sz="2800" b="0" i="0" dirty="0">
                <a:solidFill>
                  <a:srgbClr val="000000"/>
                </a:solidFill>
                <a:effectLst/>
                <a:latin typeface="+mn-lt"/>
              </a:rPr>
              <a:t>with a positive COVID-19 case, you can be with others:</a:t>
            </a:r>
          </a:p>
          <a:p>
            <a:pPr marL="457200" indent="-457200" algn="l">
              <a:buFont typeface="Arial" panose="020B0604020202020204" pitchFamily="34" charset="0"/>
              <a:buChar char="•"/>
            </a:pPr>
            <a:r>
              <a:rPr lang="en-US" sz="2800" b="0" i="0" dirty="0">
                <a:solidFill>
                  <a:srgbClr val="000000"/>
                </a:solidFill>
                <a:effectLst/>
                <a:latin typeface="+mn-lt"/>
              </a:rPr>
              <a:t>14 days have passed after the last contact with the individual that tested positive for COVID-19.</a:t>
            </a:r>
          </a:p>
          <a:p>
            <a:pPr marL="0" indent="0">
              <a:buNone/>
            </a:pPr>
            <a:r>
              <a:rPr lang="en-US" dirty="0">
                <a:solidFill>
                  <a:srgbClr val="000000"/>
                </a:solidFill>
              </a:rPr>
              <a:t>Contact the school nurse </a:t>
            </a:r>
            <a:r>
              <a:rPr lang="en-US" b="1" dirty="0">
                <a:solidFill>
                  <a:srgbClr val="000000"/>
                </a:solidFill>
              </a:rPr>
              <a:t>prior</a:t>
            </a:r>
            <a:r>
              <a:rPr lang="en-US" dirty="0">
                <a:solidFill>
                  <a:srgbClr val="000000"/>
                </a:solidFill>
              </a:rPr>
              <a:t> to your return to the building.</a:t>
            </a:r>
            <a:endParaRPr lang="en-US" cap="all" dirty="0">
              <a:solidFill>
                <a:srgbClr val="000000"/>
              </a:solidFill>
            </a:endParaRPr>
          </a:p>
          <a:p>
            <a:pPr marL="0" indent="0" algn="l">
              <a:buFont typeface="Arial" panose="020B0604020202020204" pitchFamily="34" charset="0"/>
              <a:buNone/>
            </a:pPr>
            <a:r>
              <a:rPr lang="en-US" sz="2800" b="0" i="0" u="none" cap="all" baseline="0" dirty="0">
                <a:solidFill>
                  <a:srgbClr val="000000"/>
                </a:solidFill>
                <a:effectLst/>
                <a:latin typeface="+mn-lt"/>
              </a:rPr>
              <a:t>T</a:t>
            </a:r>
            <a:r>
              <a:rPr lang="en-US" sz="2800" b="0" i="0" u="none" cap="none" baseline="0" dirty="0">
                <a:solidFill>
                  <a:srgbClr val="000000"/>
                </a:solidFill>
                <a:effectLst/>
                <a:latin typeface="+mn-lt"/>
              </a:rPr>
              <a:t>hese guidelines may change, and you will be notified of any changes.</a:t>
            </a:r>
          </a:p>
          <a:p>
            <a:endParaRPr lang="en-US" dirty="0"/>
          </a:p>
        </p:txBody>
      </p:sp>
    </p:spTree>
    <p:extLst>
      <p:ext uri="{BB962C8B-B14F-4D97-AF65-F5344CB8AC3E}">
        <p14:creationId xmlns:p14="http://schemas.microsoft.com/office/powerpoint/2010/main" val="1337603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BFD248-57E3-4EAB-9F2E-E569177F436D}"/>
              </a:ext>
            </a:extLst>
          </p:cNvPr>
          <p:cNvSpPr>
            <a:spLocks noGrp="1"/>
          </p:cNvSpPr>
          <p:nvPr>
            <p:ph type="title"/>
          </p:nvPr>
        </p:nvSpPr>
        <p:spPr/>
        <p:txBody>
          <a:bodyPr/>
          <a:lstStyle/>
          <a:p>
            <a:r>
              <a:rPr lang="en-US" dirty="0">
                <a:latin typeface="Arial Nova" panose="020B0504020202020204" pitchFamily="34" charset="0"/>
              </a:rPr>
              <a:t>References</a:t>
            </a:r>
          </a:p>
        </p:txBody>
      </p:sp>
      <p:sp>
        <p:nvSpPr>
          <p:cNvPr id="7" name="Content Placeholder 6">
            <a:extLst>
              <a:ext uri="{FF2B5EF4-FFF2-40B4-BE49-F238E27FC236}">
                <a16:creationId xmlns:a16="http://schemas.microsoft.com/office/drawing/2014/main" id="{002E31E4-6406-451D-BD0E-1C13917FBBE8}"/>
              </a:ext>
            </a:extLst>
          </p:cNvPr>
          <p:cNvSpPr>
            <a:spLocks noGrp="1"/>
          </p:cNvSpPr>
          <p:nvPr>
            <p:ph idx="1"/>
          </p:nvPr>
        </p:nvSpPr>
        <p:spPr>
          <a:xfrm>
            <a:off x="862263" y="1082841"/>
            <a:ext cx="10515600" cy="5410033"/>
          </a:xfrm>
        </p:spPr>
        <p:txBody>
          <a:bodyPr>
            <a:normAutofit lnSpcReduction="10000"/>
          </a:bodyPr>
          <a:lstStyle/>
          <a:p>
            <a:endParaRPr lang="en-US" sz="1800" dirty="0">
              <a:hlinkClick r:id="rId3"/>
            </a:endParaRPr>
          </a:p>
          <a:p>
            <a:r>
              <a:rPr lang="en-US" sz="2000" dirty="0">
                <a:hlinkClick r:id="rId3"/>
              </a:rPr>
              <a:t>https://www.cdc.gov/coronavirus/2019-ncov/need-extra-precautions/people-with-medical-conditions.html?CDC_AA_refVal=https%3A%2F%2Fwww.cdc.gov%2Fcoronavirus%2F2019-ncov%2Fneed-extra-precautions%2Fgroups-at-higher-risk.html</a:t>
            </a:r>
          </a:p>
          <a:p>
            <a:r>
              <a:rPr lang="en-US" sz="2000" dirty="0">
                <a:hlinkClick r:id="rId3"/>
              </a:rPr>
              <a:t>https://www.fda.gov/medical-devices/personal-protective-equipment-infection-control/n95-respirators-surgical-masks-and-face-masks</a:t>
            </a:r>
            <a:r>
              <a:rPr lang="en-US" sz="2000" dirty="0"/>
              <a:t>  N95 Respirators, Surgical Masks and Face Masks. Accessed 09/18/2020.</a:t>
            </a:r>
            <a:endParaRPr lang="en-US" sz="2000" dirty="0">
              <a:hlinkClick r:id="rId3"/>
            </a:endParaRPr>
          </a:p>
          <a:p>
            <a:r>
              <a:rPr lang="en-US" sz="2000" dirty="0">
                <a:hlinkClick r:id="rId3"/>
              </a:rPr>
              <a:t>https://www.cdc.gov/coronavirus/2019-ncov/prevent-getting-sick/about-face-coverings.html</a:t>
            </a:r>
            <a:r>
              <a:rPr lang="en-US" sz="2000" dirty="0"/>
              <a:t>. Accessed 09/09/2020. CDC How to Select, Wear and Clean your Mask; updated 08/27/2020.</a:t>
            </a:r>
          </a:p>
          <a:p>
            <a:r>
              <a:rPr lang="en-US" sz="2000" dirty="0">
                <a:hlinkClick r:id="rId4"/>
              </a:rPr>
              <a:t>https://www.cdc.gov/coronavirus/2019-ncov/communication/social-media-toolkit.html</a:t>
            </a:r>
            <a:r>
              <a:rPr lang="en-US" sz="2000" dirty="0"/>
              <a:t>. Accessed 09/10/2010. Coronavirus Disease 2019 (COVID-19) Social Media Toolkit; updated 09/08/2020.</a:t>
            </a:r>
          </a:p>
          <a:p>
            <a:r>
              <a:rPr lang="en-US" sz="2000" dirty="0">
                <a:hlinkClick r:id="rId5"/>
              </a:rPr>
              <a:t>https://www.cdc.gov/coronavirus/2019-ncov/if-you-are-sick/steps-when-sick.html</a:t>
            </a:r>
            <a:r>
              <a:rPr lang="en-US" sz="2000" dirty="0"/>
              <a:t>. Accessed 09/10/2010. Coronavirus Disease 2019 (COVID-19) What to do if you are sick; updated 05/08/2020.</a:t>
            </a:r>
          </a:p>
          <a:p>
            <a:r>
              <a:rPr lang="en-US" sz="2000" dirty="0">
                <a:hlinkClick r:id="rId6"/>
              </a:rPr>
              <a:t>https://www.cdc.gov/coronavirus/2019-ncov/if-you-are-sick/end-home-isolation.html</a:t>
            </a:r>
            <a:r>
              <a:rPr lang="en-US" sz="2000" dirty="0"/>
              <a:t>   Accessed 9/16/2020. Coronavirus Disease 2019 (COVID-19) Isolate if you are sick; updated 09/10/2020</a:t>
            </a:r>
          </a:p>
          <a:p>
            <a:r>
              <a:rPr lang="en-US" sz="2000" dirty="0">
                <a:hlinkClick r:id="rId7"/>
              </a:rPr>
              <a:t>https://tea.texas.gov/sites/default/files/covid/SY-20-21-Public-Health-Guidance.pdf</a:t>
            </a:r>
            <a:r>
              <a:rPr lang="en-US" sz="2000" dirty="0"/>
              <a:t>  Accessed 09/16/2020. SY 20-21 Public Health Planning Guidance; updated 09/02/2020. </a:t>
            </a:r>
          </a:p>
        </p:txBody>
      </p:sp>
    </p:spTree>
    <p:extLst>
      <p:ext uri="{BB962C8B-B14F-4D97-AF65-F5344CB8AC3E}">
        <p14:creationId xmlns:p14="http://schemas.microsoft.com/office/powerpoint/2010/main" val="3301109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70DFA0FD-AB28-4B25-B870-4D2BBC35B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0D628DFB-9CD1-4E2B-8B44-9FDF7E80F6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79564" y="0"/>
            <a:ext cx="6648564" cy="6858000"/>
            <a:chOff x="5705128" y="0"/>
            <a:chExt cx="6648564" cy="6858000"/>
          </a:xfrm>
        </p:grpSpPr>
        <p:sp>
          <p:nvSpPr>
            <p:cNvPr id="36" name="Freeform: Shape 35">
              <a:extLst>
                <a:ext uri="{FF2B5EF4-FFF2-40B4-BE49-F238E27FC236}">
                  <a16:creationId xmlns:a16="http://schemas.microsoft.com/office/drawing/2014/main" id="{4CB07514-66C4-498E-85FA-6CCDFB2531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8018" y="0"/>
              <a:ext cx="6485674" cy="6858000"/>
            </a:xfrm>
            <a:custGeom>
              <a:avLst/>
              <a:gdLst>
                <a:gd name="connsiteX0" fmla="*/ 1720317 w 6237794"/>
                <a:gd name="connsiteY0" fmla="*/ 0 h 6858000"/>
                <a:gd name="connsiteX1" fmla="*/ 2433560 w 6237794"/>
                <a:gd name="connsiteY1" fmla="*/ 0 h 6858000"/>
                <a:gd name="connsiteX2" fmla="*/ 2351473 w 6237794"/>
                <a:gd name="connsiteY2" fmla="*/ 41605 h 6858000"/>
                <a:gd name="connsiteX3" fmla="*/ 1473152 w 6237794"/>
                <a:gd name="connsiteY3" fmla="*/ 667521 h 6858000"/>
                <a:gd name="connsiteX4" fmla="*/ 982876 w 6237794"/>
                <a:gd name="connsiteY4" fmla="*/ 1193803 h 6858000"/>
                <a:gd name="connsiteX5" fmla="*/ 595242 w 6237794"/>
                <a:gd name="connsiteY5" fmla="*/ 1798192 h 6858000"/>
                <a:gd name="connsiteX6" fmla="*/ 332174 w 6237794"/>
                <a:gd name="connsiteY6" fmla="*/ 2466315 h 6858000"/>
                <a:gd name="connsiteX7" fmla="*/ 236500 w 6237794"/>
                <a:gd name="connsiteY7" fmla="*/ 3178573 h 6858000"/>
                <a:gd name="connsiteX8" fmla="*/ 276860 w 6237794"/>
                <a:gd name="connsiteY8" fmla="*/ 3527298 h 6858000"/>
                <a:gd name="connsiteX9" fmla="*/ 396054 w 6237794"/>
                <a:gd name="connsiteY9" fmla="*/ 3853520 h 6858000"/>
                <a:gd name="connsiteX10" fmla="*/ 479243 w 6237794"/>
                <a:gd name="connsiteY10" fmla="*/ 4007121 h 6858000"/>
                <a:gd name="connsiteX11" fmla="*/ 574772 w 6237794"/>
                <a:gd name="connsiteY11" fmla="*/ 4155787 h 6858000"/>
                <a:gd name="connsiteX12" fmla="*/ 795447 w 6237794"/>
                <a:gd name="connsiteY12" fmla="*/ 4443100 h 6858000"/>
                <a:gd name="connsiteX13" fmla="*/ 1034270 w 6237794"/>
                <a:gd name="connsiteY13" fmla="*/ 4732591 h 6858000"/>
                <a:gd name="connsiteX14" fmla="*/ 1153028 w 6237794"/>
                <a:gd name="connsiteY14" fmla="*/ 4883725 h 6858000"/>
                <a:gd name="connsiteX15" fmla="*/ 1210084 w 6237794"/>
                <a:gd name="connsiteY15" fmla="*/ 4957912 h 6858000"/>
                <a:gd name="connsiteX16" fmla="*/ 1265979 w 6237794"/>
                <a:gd name="connsiteY16" fmla="*/ 5028906 h 6858000"/>
                <a:gd name="connsiteX17" fmla="*/ 1746238 w 6237794"/>
                <a:gd name="connsiteY17" fmla="*/ 5553590 h 6858000"/>
                <a:gd name="connsiteX18" fmla="*/ 2001611 w 6237794"/>
                <a:gd name="connsiteY18" fmla="*/ 5789654 h 6858000"/>
                <a:gd name="connsiteX19" fmla="*/ 2269035 w 6237794"/>
                <a:gd name="connsiteY19" fmla="*/ 6007280 h 6858000"/>
                <a:gd name="connsiteX20" fmla="*/ 2866455 w 6237794"/>
                <a:gd name="connsiteY20" fmla="*/ 6351505 h 6858000"/>
                <a:gd name="connsiteX21" fmla="*/ 3200661 w 6237794"/>
                <a:gd name="connsiteY21" fmla="*/ 6448777 h 6858000"/>
                <a:gd name="connsiteX22" fmla="*/ 3286318 w 6237794"/>
                <a:gd name="connsiteY22" fmla="*/ 6465908 h 6858000"/>
                <a:gd name="connsiteX23" fmla="*/ 3372701 w 6237794"/>
                <a:gd name="connsiteY23" fmla="*/ 6480281 h 6858000"/>
                <a:gd name="connsiteX24" fmla="*/ 3547063 w 6237794"/>
                <a:gd name="connsiteY24" fmla="*/ 6500896 h 6858000"/>
                <a:gd name="connsiteX25" fmla="*/ 3634753 w 6237794"/>
                <a:gd name="connsiteY25" fmla="*/ 6507575 h 6858000"/>
                <a:gd name="connsiteX26" fmla="*/ 3722733 w 6237794"/>
                <a:gd name="connsiteY26" fmla="*/ 6512221 h 6858000"/>
                <a:gd name="connsiteX27" fmla="*/ 3811003 w 6237794"/>
                <a:gd name="connsiteY27" fmla="*/ 6514253 h 6858000"/>
                <a:gd name="connsiteX28" fmla="*/ 3899418 w 6237794"/>
                <a:gd name="connsiteY28" fmla="*/ 6513817 h 6858000"/>
                <a:gd name="connsiteX29" fmla="*/ 3943698 w 6237794"/>
                <a:gd name="connsiteY29" fmla="*/ 6513381 h 6858000"/>
                <a:gd name="connsiteX30" fmla="*/ 3986381 w 6237794"/>
                <a:gd name="connsiteY30" fmla="*/ 6511495 h 6858000"/>
                <a:gd name="connsiteX31" fmla="*/ 4028919 w 6237794"/>
                <a:gd name="connsiteY31" fmla="*/ 6509317 h 6858000"/>
                <a:gd name="connsiteX32" fmla="*/ 4071312 w 6237794"/>
                <a:gd name="connsiteY32" fmla="*/ 6505833 h 6858000"/>
                <a:gd name="connsiteX33" fmla="*/ 4239432 w 6237794"/>
                <a:gd name="connsiteY33" fmla="*/ 6485072 h 6858000"/>
                <a:gd name="connsiteX34" fmla="*/ 4879826 w 6237794"/>
                <a:gd name="connsiteY34" fmla="*/ 6274849 h 6858000"/>
                <a:gd name="connsiteX35" fmla="*/ 5471439 w 6237794"/>
                <a:gd name="connsiteY35" fmla="*/ 5906235 h 6858000"/>
                <a:gd name="connsiteX36" fmla="*/ 5614877 w 6237794"/>
                <a:gd name="connsiteY36" fmla="*/ 5797930 h 6858000"/>
                <a:gd name="connsiteX37" fmla="*/ 5758316 w 6237794"/>
                <a:gd name="connsiteY37" fmla="*/ 5685995 h 6858000"/>
                <a:gd name="connsiteX38" fmla="*/ 6048824 w 6237794"/>
                <a:gd name="connsiteY38" fmla="*/ 5453705 h 6858000"/>
                <a:gd name="connsiteX39" fmla="*/ 6237794 w 6237794"/>
                <a:gd name="connsiteY39" fmla="*/ 5308644 h 6858000"/>
                <a:gd name="connsiteX40" fmla="*/ 6237794 w 6237794"/>
                <a:gd name="connsiteY40" fmla="*/ 6081399 h 6858000"/>
                <a:gd name="connsiteX41" fmla="*/ 6123011 w 6237794"/>
                <a:gd name="connsiteY41" fmla="*/ 6166399 h 6858000"/>
                <a:gd name="connsiteX42" fmla="*/ 5965925 w 6237794"/>
                <a:gd name="connsiteY42" fmla="*/ 6278479 h 6858000"/>
                <a:gd name="connsiteX43" fmla="*/ 5803903 w 6237794"/>
                <a:gd name="connsiteY43" fmla="*/ 6387364 h 6858000"/>
                <a:gd name="connsiteX44" fmla="*/ 5463744 w 6237794"/>
                <a:gd name="connsiteY44" fmla="*/ 6591780 h 6858000"/>
                <a:gd name="connsiteX45" fmla="*/ 5097888 w 6237794"/>
                <a:gd name="connsiteY45" fmla="*/ 6765562 h 6858000"/>
                <a:gd name="connsiteX46" fmla="*/ 4905602 w 6237794"/>
                <a:gd name="connsiteY46" fmla="*/ 6836446 h 6858000"/>
                <a:gd name="connsiteX47" fmla="*/ 4831447 w 6237794"/>
                <a:gd name="connsiteY47" fmla="*/ 6858000 h 6858000"/>
                <a:gd name="connsiteX48" fmla="*/ 3036485 w 6237794"/>
                <a:gd name="connsiteY48" fmla="*/ 6858000 h 6858000"/>
                <a:gd name="connsiteX49" fmla="*/ 2911533 w 6237794"/>
                <a:gd name="connsiteY49" fmla="*/ 6825558 h 6858000"/>
                <a:gd name="connsiteX50" fmla="*/ 2719386 w 6237794"/>
                <a:gd name="connsiteY50" fmla="*/ 6767158 h 6858000"/>
                <a:gd name="connsiteX51" fmla="*/ 1980415 w 6237794"/>
                <a:gd name="connsiteY51" fmla="*/ 6440210 h 6858000"/>
                <a:gd name="connsiteX52" fmla="*/ 1357588 w 6237794"/>
                <a:gd name="connsiteY52" fmla="*/ 5931206 h 6858000"/>
                <a:gd name="connsiteX53" fmla="*/ 1105118 w 6237794"/>
                <a:gd name="connsiteY53" fmla="*/ 5624874 h 6858000"/>
                <a:gd name="connsiteX54" fmla="*/ 884588 w 6237794"/>
                <a:gd name="connsiteY54" fmla="*/ 5300539 h 6858000"/>
                <a:gd name="connsiteX55" fmla="*/ 833049 w 6237794"/>
                <a:gd name="connsiteY55" fmla="*/ 5217931 h 6858000"/>
                <a:gd name="connsiteX56" fmla="*/ 783833 w 6237794"/>
                <a:gd name="connsiteY56" fmla="*/ 5137791 h 6858000"/>
                <a:gd name="connsiteX57" fmla="*/ 686706 w 6237794"/>
                <a:gd name="connsiteY57" fmla="*/ 4982447 h 6858000"/>
                <a:gd name="connsiteX58" fmla="*/ 485485 w 6237794"/>
                <a:gd name="connsiteY58" fmla="*/ 4665082 h 6858000"/>
                <a:gd name="connsiteX59" fmla="*/ 289055 w 6237794"/>
                <a:gd name="connsiteY59" fmla="*/ 4329568 h 6858000"/>
                <a:gd name="connsiteX60" fmla="*/ 200495 w 6237794"/>
                <a:gd name="connsiteY60" fmla="*/ 4151721 h 6858000"/>
                <a:gd name="connsiteX61" fmla="*/ 125291 w 6237794"/>
                <a:gd name="connsiteY61" fmla="*/ 3965600 h 6858000"/>
                <a:gd name="connsiteX62" fmla="*/ 67654 w 6237794"/>
                <a:gd name="connsiteY62" fmla="*/ 3772509 h 6858000"/>
                <a:gd name="connsiteX63" fmla="*/ 46168 w 6237794"/>
                <a:gd name="connsiteY63" fmla="*/ 3674076 h 6858000"/>
                <a:gd name="connsiteX64" fmla="*/ 36731 w 6237794"/>
                <a:gd name="connsiteY64" fmla="*/ 3624714 h 6858000"/>
                <a:gd name="connsiteX65" fmla="*/ 28891 w 6237794"/>
                <a:gd name="connsiteY65" fmla="*/ 3575208 h 6858000"/>
                <a:gd name="connsiteX66" fmla="*/ 0 w 6237794"/>
                <a:gd name="connsiteY66" fmla="*/ 3178573 h 6858000"/>
                <a:gd name="connsiteX67" fmla="*/ 80575 w 6237794"/>
                <a:gd name="connsiteY67" fmla="*/ 2405774 h 6858000"/>
                <a:gd name="connsiteX68" fmla="*/ 322737 w 6237794"/>
                <a:gd name="connsiteY68" fmla="*/ 1665351 h 6858000"/>
                <a:gd name="connsiteX69" fmla="*/ 1230700 w 6237794"/>
                <a:gd name="connsiteY69" fmla="*/ 407938 h 6858000"/>
                <a:gd name="connsiteX70" fmla="*/ 1521825 w 6237794"/>
                <a:gd name="connsiteY70" fmla="*/ 1494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237794" h="6858000">
                  <a:moveTo>
                    <a:pt x="1720317" y="0"/>
                  </a:moveTo>
                  <a:lnTo>
                    <a:pt x="2433560" y="0"/>
                  </a:lnTo>
                  <a:lnTo>
                    <a:pt x="2351473" y="41605"/>
                  </a:lnTo>
                  <a:cubicBezTo>
                    <a:pt x="2036528" y="216271"/>
                    <a:pt x="1740794" y="426339"/>
                    <a:pt x="1473152" y="667521"/>
                  </a:cubicBezTo>
                  <a:cubicBezTo>
                    <a:pt x="1295305" y="828818"/>
                    <a:pt x="1130525" y="1004777"/>
                    <a:pt x="982876" y="1193803"/>
                  </a:cubicBezTo>
                  <a:cubicBezTo>
                    <a:pt x="834936" y="1382538"/>
                    <a:pt x="704418" y="1584921"/>
                    <a:pt x="595242" y="1798192"/>
                  </a:cubicBezTo>
                  <a:cubicBezTo>
                    <a:pt x="486066" y="2011317"/>
                    <a:pt x="395183" y="2234461"/>
                    <a:pt x="332174" y="2466315"/>
                  </a:cubicBezTo>
                  <a:cubicBezTo>
                    <a:pt x="269166" y="2697588"/>
                    <a:pt x="236355" y="2938008"/>
                    <a:pt x="236500" y="3178573"/>
                  </a:cubicBezTo>
                  <a:cubicBezTo>
                    <a:pt x="237807" y="3296751"/>
                    <a:pt x="249421" y="3414057"/>
                    <a:pt x="276860" y="3527298"/>
                  </a:cubicBezTo>
                  <a:cubicBezTo>
                    <a:pt x="303864" y="3640684"/>
                    <a:pt x="345821" y="3749135"/>
                    <a:pt x="396054" y="3853520"/>
                  </a:cubicBezTo>
                  <a:cubicBezTo>
                    <a:pt x="421461" y="3905640"/>
                    <a:pt x="449626" y="3956743"/>
                    <a:pt x="479243" y="4007121"/>
                  </a:cubicBezTo>
                  <a:cubicBezTo>
                    <a:pt x="509295" y="4057354"/>
                    <a:pt x="541380" y="4106861"/>
                    <a:pt x="574772" y="4155787"/>
                  </a:cubicBezTo>
                  <a:cubicBezTo>
                    <a:pt x="642426" y="4253348"/>
                    <a:pt x="717630" y="4348007"/>
                    <a:pt x="795447" y="4443100"/>
                  </a:cubicBezTo>
                  <a:cubicBezTo>
                    <a:pt x="873264" y="4538339"/>
                    <a:pt x="954565" y="4633577"/>
                    <a:pt x="1034270" y="4732591"/>
                  </a:cubicBezTo>
                  <a:cubicBezTo>
                    <a:pt x="1074195" y="4781952"/>
                    <a:pt x="1113684" y="4832476"/>
                    <a:pt x="1153028" y="4883725"/>
                  </a:cubicBezTo>
                  <a:lnTo>
                    <a:pt x="1210084" y="4957912"/>
                  </a:lnTo>
                  <a:cubicBezTo>
                    <a:pt x="1228813" y="4981576"/>
                    <a:pt x="1246670" y="5005822"/>
                    <a:pt x="1265979" y="5028906"/>
                  </a:cubicBezTo>
                  <a:cubicBezTo>
                    <a:pt x="1416677" y="5216770"/>
                    <a:pt x="1580151" y="5389681"/>
                    <a:pt x="1746238" y="5553590"/>
                  </a:cubicBezTo>
                  <a:cubicBezTo>
                    <a:pt x="1829717" y="5635182"/>
                    <a:pt x="1914648" y="5714015"/>
                    <a:pt x="2001611" y="5789654"/>
                  </a:cubicBezTo>
                  <a:cubicBezTo>
                    <a:pt x="2088575" y="5865293"/>
                    <a:pt x="2177135" y="5938465"/>
                    <a:pt x="2269035" y="6007280"/>
                  </a:cubicBezTo>
                  <a:cubicBezTo>
                    <a:pt x="2452108" y="6145202"/>
                    <a:pt x="2649554" y="6268461"/>
                    <a:pt x="2866455" y="6351505"/>
                  </a:cubicBezTo>
                  <a:cubicBezTo>
                    <a:pt x="2974615" y="6393027"/>
                    <a:pt x="3086694" y="6424821"/>
                    <a:pt x="3200661" y="6448777"/>
                  </a:cubicBezTo>
                  <a:cubicBezTo>
                    <a:pt x="3229262" y="6454438"/>
                    <a:pt x="3257572" y="6460971"/>
                    <a:pt x="3286318" y="6465908"/>
                  </a:cubicBezTo>
                  <a:lnTo>
                    <a:pt x="3372701" y="6480281"/>
                  </a:lnTo>
                  <a:cubicBezTo>
                    <a:pt x="3430628" y="6487975"/>
                    <a:pt x="3488556" y="6496106"/>
                    <a:pt x="3547063" y="6500896"/>
                  </a:cubicBezTo>
                  <a:cubicBezTo>
                    <a:pt x="3576245" y="6503654"/>
                    <a:pt x="3605426" y="6506268"/>
                    <a:pt x="3634753" y="6507575"/>
                  </a:cubicBezTo>
                  <a:cubicBezTo>
                    <a:pt x="3664079" y="6509026"/>
                    <a:pt x="3693261" y="6511350"/>
                    <a:pt x="3722733" y="6512221"/>
                  </a:cubicBezTo>
                  <a:lnTo>
                    <a:pt x="3811003" y="6514253"/>
                  </a:lnTo>
                  <a:cubicBezTo>
                    <a:pt x="3840329" y="6514979"/>
                    <a:pt x="3869946" y="6513963"/>
                    <a:pt x="3899418" y="6513817"/>
                  </a:cubicBezTo>
                  <a:lnTo>
                    <a:pt x="3943698" y="6513381"/>
                  </a:lnTo>
                  <a:cubicBezTo>
                    <a:pt x="3958071" y="6512946"/>
                    <a:pt x="3972154" y="6512075"/>
                    <a:pt x="3986381" y="6511495"/>
                  </a:cubicBezTo>
                  <a:cubicBezTo>
                    <a:pt x="4000609" y="6510768"/>
                    <a:pt x="4014837" y="6510333"/>
                    <a:pt x="4028919" y="6509317"/>
                  </a:cubicBezTo>
                  <a:lnTo>
                    <a:pt x="4071312" y="6505833"/>
                  </a:lnTo>
                  <a:cubicBezTo>
                    <a:pt x="4127788" y="6501332"/>
                    <a:pt x="4183828" y="6493782"/>
                    <a:pt x="4239432" y="6485072"/>
                  </a:cubicBezTo>
                  <a:cubicBezTo>
                    <a:pt x="4461994" y="6448195"/>
                    <a:pt x="4675992" y="6376041"/>
                    <a:pt x="4879826" y="6274849"/>
                  </a:cubicBezTo>
                  <a:cubicBezTo>
                    <a:pt x="5084386" y="6174820"/>
                    <a:pt x="5279074" y="6046770"/>
                    <a:pt x="5471439" y="5906235"/>
                  </a:cubicBezTo>
                  <a:cubicBezTo>
                    <a:pt x="5519494" y="5871246"/>
                    <a:pt x="5567258" y="5834806"/>
                    <a:pt x="5614877" y="5797930"/>
                  </a:cubicBezTo>
                  <a:cubicBezTo>
                    <a:pt x="5662787" y="5761199"/>
                    <a:pt x="5710551" y="5723887"/>
                    <a:pt x="5758316" y="5685995"/>
                  </a:cubicBezTo>
                  <a:lnTo>
                    <a:pt x="6048824" y="5453705"/>
                  </a:lnTo>
                  <a:lnTo>
                    <a:pt x="6237794" y="5308644"/>
                  </a:lnTo>
                  <a:lnTo>
                    <a:pt x="6237794" y="6081399"/>
                  </a:lnTo>
                  <a:lnTo>
                    <a:pt x="6123011" y="6166399"/>
                  </a:lnTo>
                  <a:cubicBezTo>
                    <a:pt x="6071326" y="6204001"/>
                    <a:pt x="6019061" y="6241458"/>
                    <a:pt x="5965925" y="6278479"/>
                  </a:cubicBezTo>
                  <a:cubicBezTo>
                    <a:pt x="5912644" y="6315210"/>
                    <a:pt x="5858927" y="6351650"/>
                    <a:pt x="5803903" y="6387364"/>
                  </a:cubicBezTo>
                  <a:cubicBezTo>
                    <a:pt x="5694437" y="6458938"/>
                    <a:pt x="5581486" y="6528335"/>
                    <a:pt x="5463744" y="6591780"/>
                  </a:cubicBezTo>
                  <a:cubicBezTo>
                    <a:pt x="5346147" y="6655514"/>
                    <a:pt x="5224486" y="6714748"/>
                    <a:pt x="5097888" y="6765562"/>
                  </a:cubicBezTo>
                  <a:cubicBezTo>
                    <a:pt x="5034879" y="6791332"/>
                    <a:pt x="4970700" y="6815005"/>
                    <a:pt x="4905602" y="6836446"/>
                  </a:cubicBezTo>
                  <a:lnTo>
                    <a:pt x="4831447" y="6858000"/>
                  </a:lnTo>
                  <a:lnTo>
                    <a:pt x="3036485" y="6858000"/>
                  </a:lnTo>
                  <a:lnTo>
                    <a:pt x="2911533" y="6825558"/>
                  </a:lnTo>
                  <a:cubicBezTo>
                    <a:pt x="2847182" y="6807410"/>
                    <a:pt x="2783121" y="6787919"/>
                    <a:pt x="2719386" y="6767158"/>
                  </a:cubicBezTo>
                  <a:cubicBezTo>
                    <a:pt x="2464884" y="6683389"/>
                    <a:pt x="2213285" y="6579149"/>
                    <a:pt x="1980415" y="6440210"/>
                  </a:cubicBezTo>
                  <a:cubicBezTo>
                    <a:pt x="1747399" y="6301563"/>
                    <a:pt x="1539355" y="6125749"/>
                    <a:pt x="1357588" y="5931206"/>
                  </a:cubicBezTo>
                  <a:cubicBezTo>
                    <a:pt x="1266269" y="5834080"/>
                    <a:pt x="1183226" y="5730711"/>
                    <a:pt x="1105118" y="5624874"/>
                  </a:cubicBezTo>
                  <a:cubicBezTo>
                    <a:pt x="1027446" y="5518601"/>
                    <a:pt x="953549" y="5410732"/>
                    <a:pt x="884588" y="5300539"/>
                  </a:cubicBezTo>
                  <a:cubicBezTo>
                    <a:pt x="866876" y="5273245"/>
                    <a:pt x="850180" y="5245516"/>
                    <a:pt x="833049" y="5217931"/>
                  </a:cubicBezTo>
                  <a:lnTo>
                    <a:pt x="783833" y="5137791"/>
                  </a:lnTo>
                  <a:cubicBezTo>
                    <a:pt x="752328" y="5085962"/>
                    <a:pt x="719662" y="5034567"/>
                    <a:pt x="686706" y="4982447"/>
                  </a:cubicBezTo>
                  <a:lnTo>
                    <a:pt x="485485" y="4665082"/>
                  </a:lnTo>
                  <a:cubicBezTo>
                    <a:pt x="417976" y="4556922"/>
                    <a:pt x="351338" y="4445568"/>
                    <a:pt x="289055" y="4329568"/>
                  </a:cubicBezTo>
                  <a:cubicBezTo>
                    <a:pt x="257987" y="4271496"/>
                    <a:pt x="227934" y="4212408"/>
                    <a:pt x="200495" y="4151721"/>
                  </a:cubicBezTo>
                  <a:cubicBezTo>
                    <a:pt x="173201" y="4090891"/>
                    <a:pt x="147794" y="4028898"/>
                    <a:pt x="125291" y="3965600"/>
                  </a:cubicBezTo>
                  <a:cubicBezTo>
                    <a:pt x="103224" y="3902155"/>
                    <a:pt x="83624" y="3837840"/>
                    <a:pt x="67654" y="3772509"/>
                  </a:cubicBezTo>
                  <a:cubicBezTo>
                    <a:pt x="60105" y="3739843"/>
                    <a:pt x="52410" y="3707032"/>
                    <a:pt x="46168" y="3674076"/>
                  </a:cubicBezTo>
                  <a:lnTo>
                    <a:pt x="36731" y="3624714"/>
                  </a:lnTo>
                  <a:lnTo>
                    <a:pt x="28891" y="3575208"/>
                  </a:lnTo>
                  <a:cubicBezTo>
                    <a:pt x="8566" y="3442948"/>
                    <a:pt x="0" y="3310252"/>
                    <a:pt x="0" y="3178573"/>
                  </a:cubicBezTo>
                  <a:cubicBezTo>
                    <a:pt x="726" y="2919425"/>
                    <a:pt x="27730" y="2660277"/>
                    <a:pt x="80575" y="2405774"/>
                  </a:cubicBezTo>
                  <a:cubicBezTo>
                    <a:pt x="133276" y="2151417"/>
                    <a:pt x="213997" y="1901996"/>
                    <a:pt x="322737" y="1665351"/>
                  </a:cubicBezTo>
                  <a:cubicBezTo>
                    <a:pt x="541235" y="1192061"/>
                    <a:pt x="857875" y="768568"/>
                    <a:pt x="1230700" y="407938"/>
                  </a:cubicBezTo>
                  <a:cubicBezTo>
                    <a:pt x="1324124" y="317781"/>
                    <a:pt x="1421323" y="231579"/>
                    <a:pt x="1521825" y="14944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13BFB38F-216C-4A75-8C1C-DAF998A5C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698" y="0"/>
              <a:ext cx="6477994" cy="6858000"/>
            </a:xfrm>
            <a:custGeom>
              <a:avLst/>
              <a:gdLst>
                <a:gd name="connsiteX0" fmla="*/ 5634917 w 6230407"/>
                <a:gd name="connsiteY0" fmla="*/ 0 h 6858000"/>
                <a:gd name="connsiteX1" fmla="*/ 6230407 w 6230407"/>
                <a:gd name="connsiteY1" fmla="*/ 0 h 6858000"/>
                <a:gd name="connsiteX2" fmla="*/ 6230407 w 6230407"/>
                <a:gd name="connsiteY2" fmla="*/ 322046 h 6858000"/>
                <a:gd name="connsiteX3" fmla="*/ 6061915 w 6230407"/>
                <a:gd name="connsiteY3" fmla="*/ 206288 h 6858000"/>
                <a:gd name="connsiteX4" fmla="*/ 5814792 w 6230407"/>
                <a:gd name="connsiteY4" fmla="*/ 74312 h 6858000"/>
                <a:gd name="connsiteX5" fmla="*/ 5676576 w 6230407"/>
                <a:gd name="connsiteY5" fmla="*/ 15049 h 6858000"/>
                <a:gd name="connsiteX6" fmla="*/ 1821847 w 6230407"/>
                <a:gd name="connsiteY6" fmla="*/ 0 h 6858000"/>
                <a:gd name="connsiteX7" fmla="*/ 3449591 w 6230407"/>
                <a:gd name="connsiteY7" fmla="*/ 0 h 6858000"/>
                <a:gd name="connsiteX8" fmla="*/ 3354111 w 6230407"/>
                <a:gd name="connsiteY8" fmla="*/ 29819 h 6858000"/>
                <a:gd name="connsiteX9" fmla="*/ 3177287 w 6230407"/>
                <a:gd name="connsiteY9" fmla="*/ 93621 h 6858000"/>
                <a:gd name="connsiteX10" fmla="*/ 1915374 w 6230407"/>
                <a:gd name="connsiteY10" fmla="*/ 844207 h 6858000"/>
                <a:gd name="connsiteX11" fmla="*/ 1042545 w 6230407"/>
                <a:gd name="connsiteY11" fmla="*/ 1926532 h 6858000"/>
                <a:gd name="connsiteX12" fmla="*/ 726050 w 6230407"/>
                <a:gd name="connsiteY12" fmla="*/ 3186123 h 6858000"/>
                <a:gd name="connsiteX13" fmla="*/ 1249864 w 6230407"/>
                <a:gd name="connsiteY13" fmla="*/ 4355701 h 6858000"/>
                <a:gd name="connsiteX14" fmla="*/ 1513803 w 6230407"/>
                <a:gd name="connsiteY14" fmla="*/ 4726929 h 6858000"/>
                <a:gd name="connsiteX15" fmla="*/ 3990446 w 6230407"/>
                <a:gd name="connsiteY15" fmla="*/ 6178014 h 6858000"/>
                <a:gd name="connsiteX16" fmla="*/ 5870541 w 6230407"/>
                <a:gd name="connsiteY16" fmla="*/ 5285296 h 6858000"/>
                <a:gd name="connsiteX17" fmla="*/ 6099347 w 6230407"/>
                <a:gd name="connsiteY17" fmla="*/ 5108030 h 6858000"/>
                <a:gd name="connsiteX18" fmla="*/ 6230407 w 6230407"/>
                <a:gd name="connsiteY18" fmla="*/ 5006078 h 6858000"/>
                <a:gd name="connsiteX19" fmla="*/ 6230407 w 6230407"/>
                <a:gd name="connsiteY19" fmla="*/ 5924458 h 6858000"/>
                <a:gd name="connsiteX20" fmla="*/ 6056186 w 6230407"/>
                <a:gd name="connsiteY20" fmla="*/ 6058925 h 6858000"/>
                <a:gd name="connsiteX21" fmla="*/ 4500343 w 6230407"/>
                <a:gd name="connsiteY21" fmla="*/ 6854086 h 6858000"/>
                <a:gd name="connsiteX22" fmla="*/ 4476760 w 6230407"/>
                <a:gd name="connsiteY22" fmla="*/ 6858000 h 6858000"/>
                <a:gd name="connsiteX23" fmla="*/ 3391617 w 6230407"/>
                <a:gd name="connsiteY23" fmla="*/ 6858000 h 6858000"/>
                <a:gd name="connsiteX24" fmla="*/ 3242986 w 6230407"/>
                <a:gd name="connsiteY24" fmla="*/ 6833894 h 6858000"/>
                <a:gd name="connsiteX25" fmla="*/ 913044 w 6230407"/>
                <a:gd name="connsiteY25" fmla="*/ 5134452 h 6858000"/>
                <a:gd name="connsiteX26" fmla="*/ 0 w 6230407"/>
                <a:gd name="connsiteY26" fmla="*/ 3186123 h 6858000"/>
                <a:gd name="connsiteX27" fmla="*/ 1779764 w 6230407"/>
                <a:gd name="connsiteY27" fmla="*/ 288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30407" h="6858000">
                  <a:moveTo>
                    <a:pt x="5634917" y="0"/>
                  </a:moveTo>
                  <a:lnTo>
                    <a:pt x="6230407" y="0"/>
                  </a:lnTo>
                  <a:lnTo>
                    <a:pt x="6230407" y="322046"/>
                  </a:lnTo>
                  <a:lnTo>
                    <a:pt x="6061915" y="206288"/>
                  </a:lnTo>
                  <a:cubicBezTo>
                    <a:pt x="5982213" y="157828"/>
                    <a:pt x="5899796" y="113801"/>
                    <a:pt x="5814792" y="74312"/>
                  </a:cubicBezTo>
                  <a:cubicBezTo>
                    <a:pt x="5769441" y="53261"/>
                    <a:pt x="5723362" y="33505"/>
                    <a:pt x="5676576" y="15049"/>
                  </a:cubicBezTo>
                  <a:close/>
                  <a:moveTo>
                    <a:pt x="1821847" y="0"/>
                  </a:moveTo>
                  <a:lnTo>
                    <a:pt x="3449591" y="0"/>
                  </a:lnTo>
                  <a:lnTo>
                    <a:pt x="3354111" y="29819"/>
                  </a:lnTo>
                  <a:cubicBezTo>
                    <a:pt x="3295072" y="49686"/>
                    <a:pt x="3236122" y="70955"/>
                    <a:pt x="3177287" y="93621"/>
                  </a:cubicBezTo>
                  <a:cubicBezTo>
                    <a:pt x="2718951" y="269871"/>
                    <a:pt x="2282682" y="529455"/>
                    <a:pt x="1915374" y="844207"/>
                  </a:cubicBezTo>
                  <a:cubicBezTo>
                    <a:pt x="1541678" y="1164331"/>
                    <a:pt x="1247976" y="1528591"/>
                    <a:pt x="1042545" y="1926532"/>
                  </a:cubicBezTo>
                  <a:cubicBezTo>
                    <a:pt x="832613" y="2333329"/>
                    <a:pt x="726050" y="2757113"/>
                    <a:pt x="726050" y="3186123"/>
                  </a:cubicBezTo>
                  <a:cubicBezTo>
                    <a:pt x="726050" y="3618181"/>
                    <a:pt x="896057" y="3870506"/>
                    <a:pt x="1249864" y="4355701"/>
                  </a:cubicBezTo>
                  <a:cubicBezTo>
                    <a:pt x="1335230" y="4472717"/>
                    <a:pt x="1423500" y="4593798"/>
                    <a:pt x="1513803" y="4726929"/>
                  </a:cubicBezTo>
                  <a:cubicBezTo>
                    <a:pt x="2203848" y="5744068"/>
                    <a:pt x="2944562" y="6178014"/>
                    <a:pt x="3990446" y="6178014"/>
                  </a:cubicBezTo>
                  <a:cubicBezTo>
                    <a:pt x="4676863" y="6178014"/>
                    <a:pt x="5180496" y="5824498"/>
                    <a:pt x="5870541" y="5285296"/>
                  </a:cubicBezTo>
                  <a:cubicBezTo>
                    <a:pt x="5947632" y="5225046"/>
                    <a:pt x="6024723" y="5165521"/>
                    <a:pt x="6099347" y="5108030"/>
                  </a:cubicBezTo>
                  <a:lnTo>
                    <a:pt x="6230407" y="5006078"/>
                  </a:lnTo>
                  <a:lnTo>
                    <a:pt x="6230407" y="5924458"/>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4DF24F7D-73CE-4EF0-86BC-1C1C4C5CB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698" y="0"/>
              <a:ext cx="6477994" cy="6858000"/>
            </a:xfrm>
            <a:custGeom>
              <a:avLst/>
              <a:gdLst>
                <a:gd name="connsiteX0" fmla="*/ 5061392 w 6230408"/>
                <a:gd name="connsiteY0" fmla="*/ 0 h 6858000"/>
                <a:gd name="connsiteX1" fmla="*/ 6230408 w 6230408"/>
                <a:gd name="connsiteY1" fmla="*/ 0 h 6858000"/>
                <a:gd name="connsiteX2" fmla="*/ 6230408 w 6230408"/>
                <a:gd name="connsiteY2" fmla="*/ 502666 h 6858000"/>
                <a:gd name="connsiteX3" fmla="*/ 6204367 w 6230408"/>
                <a:gd name="connsiteY3" fmla="*/ 480166 h 6858000"/>
                <a:gd name="connsiteX4" fmla="*/ 5753525 w 6230408"/>
                <a:gd name="connsiteY4" fmla="*/ 205991 h 6858000"/>
                <a:gd name="connsiteX5" fmla="*/ 5205685 w 6230408"/>
                <a:gd name="connsiteY5" fmla="*/ 25948 h 6858000"/>
                <a:gd name="connsiteX6" fmla="*/ 1821847 w 6230408"/>
                <a:gd name="connsiteY6" fmla="*/ 0 h 6858000"/>
                <a:gd name="connsiteX7" fmla="*/ 4114919 w 6230408"/>
                <a:gd name="connsiteY7" fmla="*/ 0 h 6858000"/>
                <a:gd name="connsiteX8" fmla="*/ 4086206 w 6230408"/>
                <a:gd name="connsiteY8" fmla="*/ 3507 h 6858000"/>
                <a:gd name="connsiteX9" fmla="*/ 3229262 w 6230408"/>
                <a:gd name="connsiteY9" fmla="*/ 229075 h 6858000"/>
                <a:gd name="connsiteX10" fmla="*/ 2009741 w 6230408"/>
                <a:gd name="connsiteY10" fmla="*/ 954400 h 6858000"/>
                <a:gd name="connsiteX11" fmla="*/ 1171466 w 6230408"/>
                <a:gd name="connsiteY11" fmla="*/ 1993025 h 6858000"/>
                <a:gd name="connsiteX12" fmla="*/ 871086 w 6230408"/>
                <a:gd name="connsiteY12" fmla="*/ 3186123 h 6858000"/>
                <a:gd name="connsiteX13" fmla="*/ 1367025 w 6230408"/>
                <a:gd name="connsiteY13" fmla="*/ 4270190 h 6858000"/>
                <a:gd name="connsiteX14" fmla="*/ 1633868 w 6230408"/>
                <a:gd name="connsiteY14" fmla="*/ 4645483 h 6858000"/>
                <a:gd name="connsiteX15" fmla="*/ 2651877 w 6230408"/>
                <a:gd name="connsiteY15" fmla="*/ 5684689 h 6858000"/>
                <a:gd name="connsiteX16" fmla="*/ 3990301 w 6230408"/>
                <a:gd name="connsiteY16" fmla="*/ 6032833 h 6858000"/>
                <a:gd name="connsiteX17" fmla="*/ 4851225 w 6230408"/>
                <a:gd name="connsiteY17" fmla="*/ 5811141 h 6858000"/>
                <a:gd name="connsiteX18" fmla="*/ 5780965 w 6230408"/>
                <a:gd name="connsiteY18" fmla="*/ 5171038 h 6858000"/>
                <a:gd name="connsiteX19" fmla="*/ 6010496 w 6230408"/>
                <a:gd name="connsiteY19" fmla="*/ 4993191 h 6858000"/>
                <a:gd name="connsiteX20" fmla="*/ 6230408 w 6230408"/>
                <a:gd name="connsiteY20" fmla="*/ 4822117 h 6858000"/>
                <a:gd name="connsiteX21" fmla="*/ 6230408 w 6230408"/>
                <a:gd name="connsiteY21" fmla="*/ 5924457 h 6858000"/>
                <a:gd name="connsiteX22" fmla="*/ 6056186 w 6230408"/>
                <a:gd name="connsiteY22" fmla="*/ 6058925 h 6858000"/>
                <a:gd name="connsiteX23" fmla="*/ 4500343 w 6230408"/>
                <a:gd name="connsiteY23" fmla="*/ 6854086 h 6858000"/>
                <a:gd name="connsiteX24" fmla="*/ 4476760 w 6230408"/>
                <a:gd name="connsiteY24" fmla="*/ 6858000 h 6858000"/>
                <a:gd name="connsiteX25" fmla="*/ 3391617 w 6230408"/>
                <a:gd name="connsiteY25" fmla="*/ 6858000 h 6858000"/>
                <a:gd name="connsiteX26" fmla="*/ 3242986 w 6230408"/>
                <a:gd name="connsiteY26" fmla="*/ 6833894 h 6858000"/>
                <a:gd name="connsiteX27" fmla="*/ 913044 w 6230408"/>
                <a:gd name="connsiteY27" fmla="*/ 5134452 h 6858000"/>
                <a:gd name="connsiteX28" fmla="*/ 0 w 6230408"/>
                <a:gd name="connsiteY28" fmla="*/ 3186123 h 6858000"/>
                <a:gd name="connsiteX29" fmla="*/ 1779764 w 6230408"/>
                <a:gd name="connsiteY29" fmla="*/ 288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30408" h="6858000">
                  <a:moveTo>
                    <a:pt x="5061392" y="0"/>
                  </a:moveTo>
                  <a:lnTo>
                    <a:pt x="6230408" y="0"/>
                  </a:lnTo>
                  <a:lnTo>
                    <a:pt x="6230408" y="502666"/>
                  </a:lnTo>
                  <a:lnTo>
                    <a:pt x="6204367" y="480166"/>
                  </a:lnTo>
                  <a:cubicBezTo>
                    <a:pt x="6064466" y="372115"/>
                    <a:pt x="5913877" y="280469"/>
                    <a:pt x="5753525" y="205991"/>
                  </a:cubicBezTo>
                  <a:cubicBezTo>
                    <a:pt x="5581848" y="126214"/>
                    <a:pt x="5398775" y="66109"/>
                    <a:pt x="5205685" y="25948"/>
                  </a:cubicBezTo>
                  <a:close/>
                  <a:moveTo>
                    <a:pt x="1821847" y="0"/>
                  </a:moveTo>
                  <a:lnTo>
                    <a:pt x="4114919" y="0"/>
                  </a:lnTo>
                  <a:lnTo>
                    <a:pt x="4086206" y="3507"/>
                  </a:lnTo>
                  <a:cubicBezTo>
                    <a:pt x="3798985" y="45364"/>
                    <a:pt x="3509190" y="121369"/>
                    <a:pt x="3229262" y="229075"/>
                  </a:cubicBezTo>
                  <a:cubicBezTo>
                    <a:pt x="2786315" y="399518"/>
                    <a:pt x="2364564" y="650390"/>
                    <a:pt x="2009741" y="954400"/>
                  </a:cubicBezTo>
                  <a:cubicBezTo>
                    <a:pt x="1655354" y="1257973"/>
                    <a:pt x="1365573" y="1617151"/>
                    <a:pt x="1171466" y="1993025"/>
                  </a:cubicBezTo>
                  <a:cubicBezTo>
                    <a:pt x="972132" y="2379061"/>
                    <a:pt x="871086" y="2780487"/>
                    <a:pt x="871086" y="3186123"/>
                  </a:cubicBezTo>
                  <a:cubicBezTo>
                    <a:pt x="871086" y="3573756"/>
                    <a:pt x="1023091" y="3798642"/>
                    <a:pt x="1367025" y="4270190"/>
                  </a:cubicBezTo>
                  <a:cubicBezTo>
                    <a:pt x="1453117" y="4388222"/>
                    <a:pt x="1542113" y="4510319"/>
                    <a:pt x="1633868" y="4645483"/>
                  </a:cubicBezTo>
                  <a:cubicBezTo>
                    <a:pt x="1958347" y="5123709"/>
                    <a:pt x="2291248" y="5463723"/>
                    <a:pt x="2651877" y="5684689"/>
                  </a:cubicBezTo>
                  <a:cubicBezTo>
                    <a:pt x="3034139" y="5919011"/>
                    <a:pt x="3472005" y="6032833"/>
                    <a:pt x="3990301" y="6032833"/>
                  </a:cubicBezTo>
                  <a:cubicBezTo>
                    <a:pt x="4284438" y="6032833"/>
                    <a:pt x="4557959" y="5962420"/>
                    <a:pt x="4851225" y="5811141"/>
                  </a:cubicBezTo>
                  <a:cubicBezTo>
                    <a:pt x="5152330" y="5655798"/>
                    <a:pt x="5450387" y="5429315"/>
                    <a:pt x="5780965" y="5171038"/>
                  </a:cubicBezTo>
                  <a:cubicBezTo>
                    <a:pt x="5858491" y="5110498"/>
                    <a:pt x="5935727" y="5050828"/>
                    <a:pt x="6010496" y="4993191"/>
                  </a:cubicBezTo>
                  <a:lnTo>
                    <a:pt x="6230408" y="4822117"/>
                  </a:lnTo>
                  <a:lnTo>
                    <a:pt x="6230408" y="5924457"/>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Freeform: Shape 38">
              <a:extLst>
                <a:ext uri="{FF2B5EF4-FFF2-40B4-BE49-F238E27FC236}">
                  <a16:creationId xmlns:a16="http://schemas.microsoft.com/office/drawing/2014/main" id="{EC3445B6-9C0D-4865-BF68-CD74892D0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05128" y="0"/>
              <a:ext cx="6648564" cy="6858000"/>
            </a:xfrm>
            <a:custGeom>
              <a:avLst/>
              <a:gdLst>
                <a:gd name="connsiteX0" fmla="*/ 1242460 w 6394458"/>
                <a:gd name="connsiteY0" fmla="*/ 0 h 6858000"/>
                <a:gd name="connsiteX1" fmla="*/ 2160732 w 6394458"/>
                <a:gd name="connsiteY1" fmla="*/ 0 h 6858000"/>
                <a:gd name="connsiteX2" fmla="*/ 2096124 w 6394458"/>
                <a:gd name="connsiteY2" fmla="*/ 41936 h 6858000"/>
                <a:gd name="connsiteX3" fmla="*/ 1942232 w 6394458"/>
                <a:gd name="connsiteY3" fmla="*/ 154451 h 6858000"/>
                <a:gd name="connsiteX4" fmla="*/ 1941942 w 6394458"/>
                <a:gd name="connsiteY4" fmla="*/ 154741 h 6858000"/>
                <a:gd name="connsiteX5" fmla="*/ 1941652 w 6394458"/>
                <a:gd name="connsiteY5" fmla="*/ 155032 h 6858000"/>
                <a:gd name="connsiteX6" fmla="*/ 1878498 w 6394458"/>
                <a:gd name="connsiteY6" fmla="*/ 203377 h 6858000"/>
                <a:gd name="connsiteX7" fmla="*/ 1865722 w 6394458"/>
                <a:gd name="connsiteY7" fmla="*/ 213395 h 6858000"/>
                <a:gd name="connsiteX8" fmla="*/ 1791679 w 6394458"/>
                <a:gd name="connsiteY8" fmla="*/ 272483 h 6858000"/>
                <a:gd name="connsiteX9" fmla="*/ 1503495 w 6394458"/>
                <a:gd name="connsiteY9" fmla="*/ 525389 h 6858000"/>
                <a:gd name="connsiteX10" fmla="*/ 990135 w 6394458"/>
                <a:gd name="connsiteY10" fmla="*/ 1098128 h 6858000"/>
                <a:gd name="connsiteX11" fmla="*/ 771637 w 6394458"/>
                <a:gd name="connsiteY11" fmla="*/ 1416800 h 6858000"/>
                <a:gd name="connsiteX12" fmla="*/ 585660 w 6394458"/>
                <a:gd name="connsiteY12" fmla="*/ 1756960 h 6858000"/>
                <a:gd name="connsiteX13" fmla="*/ 585515 w 6394458"/>
                <a:gd name="connsiteY13" fmla="*/ 1757395 h 6858000"/>
                <a:gd name="connsiteX14" fmla="*/ 585370 w 6394458"/>
                <a:gd name="connsiteY14" fmla="*/ 1757831 h 6858000"/>
                <a:gd name="connsiteX15" fmla="*/ 544574 w 6394458"/>
                <a:gd name="connsiteY15" fmla="*/ 1845230 h 6858000"/>
                <a:gd name="connsiteX16" fmla="*/ 524539 w 6394458"/>
                <a:gd name="connsiteY16" fmla="*/ 1889510 h 6858000"/>
                <a:gd name="connsiteX17" fmla="*/ 505666 w 6394458"/>
                <a:gd name="connsiteY17" fmla="*/ 1933935 h 6858000"/>
                <a:gd name="connsiteX18" fmla="*/ 502762 w 6394458"/>
                <a:gd name="connsiteY18" fmla="*/ 1940904 h 6858000"/>
                <a:gd name="connsiteX19" fmla="*/ 469661 w 6394458"/>
                <a:gd name="connsiteY19" fmla="*/ 2023512 h 6858000"/>
                <a:gd name="connsiteX20" fmla="*/ 456885 w 6394458"/>
                <a:gd name="connsiteY20" fmla="*/ 2057049 h 6858000"/>
                <a:gd name="connsiteX21" fmla="*/ 435688 w 6394458"/>
                <a:gd name="connsiteY21" fmla="*/ 2114395 h 6858000"/>
                <a:gd name="connsiteX22" fmla="*/ 435543 w 6394458"/>
                <a:gd name="connsiteY22" fmla="*/ 2114976 h 6858000"/>
                <a:gd name="connsiteX23" fmla="*/ 435253 w 6394458"/>
                <a:gd name="connsiteY23" fmla="*/ 2115557 h 6858000"/>
                <a:gd name="connsiteX24" fmla="*/ 324770 w 6394458"/>
                <a:gd name="connsiteY24" fmla="*/ 2488382 h 6858000"/>
                <a:gd name="connsiteX25" fmla="*/ 235338 w 6394458"/>
                <a:gd name="connsiteY25" fmla="*/ 3261036 h 6858000"/>
                <a:gd name="connsiteX26" fmla="*/ 272505 w 6394458"/>
                <a:gd name="connsiteY26" fmla="*/ 3641991 h 6858000"/>
                <a:gd name="connsiteX27" fmla="*/ 385891 w 6394458"/>
                <a:gd name="connsiteY27" fmla="*/ 4006104 h 6858000"/>
                <a:gd name="connsiteX28" fmla="*/ 386182 w 6394458"/>
                <a:gd name="connsiteY28" fmla="*/ 4006685 h 6858000"/>
                <a:gd name="connsiteX29" fmla="*/ 386472 w 6394458"/>
                <a:gd name="connsiteY29" fmla="*/ 4007266 h 6858000"/>
                <a:gd name="connsiteX30" fmla="*/ 413911 w 6394458"/>
                <a:gd name="connsiteY30" fmla="*/ 4068823 h 6858000"/>
                <a:gd name="connsiteX31" fmla="*/ 425380 w 6394458"/>
                <a:gd name="connsiteY31" fmla="*/ 4093794 h 6858000"/>
                <a:gd name="connsiteX32" fmla="*/ 435834 w 6394458"/>
                <a:gd name="connsiteY32" fmla="*/ 4114845 h 6858000"/>
                <a:gd name="connsiteX33" fmla="*/ 468644 w 6394458"/>
                <a:gd name="connsiteY33" fmla="*/ 4178435 h 6858000"/>
                <a:gd name="connsiteX34" fmla="*/ 468935 w 6394458"/>
                <a:gd name="connsiteY34" fmla="*/ 4179015 h 6858000"/>
                <a:gd name="connsiteX35" fmla="*/ 469225 w 6394458"/>
                <a:gd name="connsiteY35" fmla="*/ 4179596 h 6858000"/>
                <a:gd name="connsiteX36" fmla="*/ 566496 w 6394458"/>
                <a:gd name="connsiteY36" fmla="*/ 4345828 h 6858000"/>
                <a:gd name="connsiteX37" fmla="*/ 674366 w 6394458"/>
                <a:gd name="connsiteY37" fmla="*/ 4507124 h 6858000"/>
                <a:gd name="connsiteX38" fmla="*/ 790946 w 6394458"/>
                <a:gd name="connsiteY38" fmla="*/ 4665372 h 6858000"/>
                <a:gd name="connsiteX39" fmla="*/ 938015 w 6394458"/>
                <a:gd name="connsiteY39" fmla="*/ 4855559 h 6858000"/>
                <a:gd name="connsiteX40" fmla="*/ 1035286 w 6394458"/>
                <a:gd name="connsiteY40" fmla="*/ 4980269 h 6858000"/>
                <a:gd name="connsiteX41" fmla="*/ 1158254 w 6394458"/>
                <a:gd name="connsiteY41" fmla="*/ 5140985 h 6858000"/>
                <a:gd name="connsiteX42" fmla="*/ 1221118 w 6394458"/>
                <a:gd name="connsiteY42" fmla="*/ 5226351 h 6858000"/>
                <a:gd name="connsiteX43" fmla="*/ 1277448 w 6394458"/>
                <a:gd name="connsiteY43" fmla="*/ 5303007 h 6858000"/>
                <a:gd name="connsiteX44" fmla="*/ 1277739 w 6394458"/>
                <a:gd name="connsiteY44" fmla="*/ 5303297 h 6858000"/>
                <a:gd name="connsiteX45" fmla="*/ 1278029 w 6394458"/>
                <a:gd name="connsiteY45" fmla="*/ 5303588 h 6858000"/>
                <a:gd name="connsiteX46" fmla="*/ 1376607 w 6394458"/>
                <a:gd name="connsiteY46" fmla="*/ 5433525 h 6858000"/>
                <a:gd name="connsiteX47" fmla="*/ 1395625 w 6394458"/>
                <a:gd name="connsiteY47" fmla="*/ 5458060 h 6858000"/>
                <a:gd name="connsiteX48" fmla="*/ 1405207 w 6394458"/>
                <a:gd name="connsiteY48" fmla="*/ 5469965 h 6858000"/>
                <a:gd name="connsiteX49" fmla="*/ 1518739 w 6394458"/>
                <a:gd name="connsiteY49" fmla="*/ 5607597 h 6858000"/>
                <a:gd name="connsiteX50" fmla="*/ 1779194 w 6394458"/>
                <a:gd name="connsiteY50" fmla="*/ 5888957 h 6858000"/>
                <a:gd name="connsiteX51" fmla="*/ 2361805 w 6394458"/>
                <a:gd name="connsiteY51" fmla="*/ 6356876 h 6858000"/>
                <a:gd name="connsiteX52" fmla="*/ 2682656 w 6394458"/>
                <a:gd name="connsiteY52" fmla="*/ 6532110 h 6858000"/>
                <a:gd name="connsiteX53" fmla="*/ 2682946 w 6394458"/>
                <a:gd name="connsiteY53" fmla="*/ 6532255 h 6858000"/>
                <a:gd name="connsiteX54" fmla="*/ 2683236 w 6394458"/>
                <a:gd name="connsiteY54" fmla="*/ 6532400 h 6858000"/>
                <a:gd name="connsiteX55" fmla="*/ 3021944 w 6394458"/>
                <a:gd name="connsiteY55" fmla="*/ 6664805 h 6858000"/>
                <a:gd name="connsiteX56" fmla="*/ 3375605 w 6394458"/>
                <a:gd name="connsiteY56" fmla="*/ 6756415 h 6858000"/>
                <a:gd name="connsiteX57" fmla="*/ 3555048 w 6394458"/>
                <a:gd name="connsiteY57" fmla="*/ 6786612 h 6858000"/>
                <a:gd name="connsiteX58" fmla="*/ 3735218 w 6394458"/>
                <a:gd name="connsiteY58" fmla="*/ 6807083 h 6858000"/>
                <a:gd name="connsiteX59" fmla="*/ 4108188 w 6394458"/>
                <a:gd name="connsiteY59" fmla="*/ 6823343 h 6858000"/>
                <a:gd name="connsiteX60" fmla="*/ 4126917 w 6394458"/>
                <a:gd name="connsiteY60" fmla="*/ 6823343 h 6858000"/>
                <a:gd name="connsiteX61" fmla="*/ 4151597 w 6394458"/>
                <a:gd name="connsiteY61" fmla="*/ 6823488 h 6858000"/>
                <a:gd name="connsiteX62" fmla="*/ 4199652 w 6394458"/>
                <a:gd name="connsiteY62" fmla="*/ 6822763 h 6858000"/>
                <a:gd name="connsiteX63" fmla="*/ 4200088 w 6394458"/>
                <a:gd name="connsiteY63" fmla="*/ 6822763 h 6858000"/>
                <a:gd name="connsiteX64" fmla="*/ 4200523 w 6394458"/>
                <a:gd name="connsiteY64" fmla="*/ 6822763 h 6858000"/>
                <a:gd name="connsiteX65" fmla="*/ 4245675 w 6394458"/>
                <a:gd name="connsiteY65" fmla="*/ 6821601 h 6858000"/>
                <a:gd name="connsiteX66" fmla="*/ 4291117 w 6394458"/>
                <a:gd name="connsiteY66" fmla="*/ 6819277 h 6858000"/>
                <a:gd name="connsiteX67" fmla="*/ 4469108 w 6394458"/>
                <a:gd name="connsiteY67" fmla="*/ 6803743 h 6858000"/>
                <a:gd name="connsiteX68" fmla="*/ 5157267 w 6394458"/>
                <a:gd name="connsiteY68" fmla="*/ 6617766 h 6858000"/>
                <a:gd name="connsiteX69" fmla="*/ 5484069 w 6394458"/>
                <a:gd name="connsiteY69" fmla="*/ 6455744 h 6858000"/>
                <a:gd name="connsiteX70" fmla="*/ 5801144 w 6394458"/>
                <a:gd name="connsiteY70" fmla="*/ 6257717 h 6858000"/>
                <a:gd name="connsiteX71" fmla="*/ 6111106 w 6394458"/>
                <a:gd name="connsiteY71" fmla="*/ 6032542 h 6858000"/>
                <a:gd name="connsiteX72" fmla="*/ 6264127 w 6394458"/>
                <a:gd name="connsiteY72" fmla="*/ 5913203 h 6858000"/>
                <a:gd name="connsiteX73" fmla="*/ 6394458 w 6394458"/>
                <a:gd name="connsiteY73" fmla="*/ 5808939 h 6858000"/>
                <a:gd name="connsiteX74" fmla="*/ 6394458 w 6394458"/>
                <a:gd name="connsiteY74" fmla="*/ 6858000 h 6858000"/>
                <a:gd name="connsiteX75" fmla="*/ 2234128 w 6394458"/>
                <a:gd name="connsiteY75" fmla="*/ 6858000 h 6858000"/>
                <a:gd name="connsiteX76" fmla="*/ 2151583 w 6394458"/>
                <a:gd name="connsiteY76" fmla="*/ 6802146 h 6858000"/>
                <a:gd name="connsiteX77" fmla="*/ 593791 w 6394458"/>
                <a:gd name="connsiteY77" fmla="*/ 5241450 h 6858000"/>
                <a:gd name="connsiteX78" fmla="*/ 0 w 6394458"/>
                <a:gd name="connsiteY78" fmla="*/ 3044861 h 6858000"/>
                <a:gd name="connsiteX79" fmla="*/ 342337 w 6394458"/>
                <a:gd name="connsiteY79" fmla="*/ 1349581 h 6858000"/>
                <a:gd name="connsiteX80" fmla="*/ 1129762 w 6394458"/>
                <a:gd name="connsiteY80" fmla="*/ 1181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394458" h="6858000">
                  <a:moveTo>
                    <a:pt x="1242460" y="0"/>
                  </a:moveTo>
                  <a:lnTo>
                    <a:pt x="2160732" y="0"/>
                  </a:lnTo>
                  <a:lnTo>
                    <a:pt x="2096124" y="41936"/>
                  </a:lnTo>
                  <a:cubicBezTo>
                    <a:pt x="2053586" y="71988"/>
                    <a:pt x="1997691" y="111913"/>
                    <a:pt x="1942232" y="154451"/>
                  </a:cubicBezTo>
                  <a:lnTo>
                    <a:pt x="1941942" y="154741"/>
                  </a:lnTo>
                  <a:lnTo>
                    <a:pt x="1941652" y="155032"/>
                  </a:lnTo>
                  <a:cubicBezTo>
                    <a:pt x="1920455" y="170711"/>
                    <a:pt x="1899113" y="187262"/>
                    <a:pt x="1878498" y="203377"/>
                  </a:cubicBezTo>
                  <a:lnTo>
                    <a:pt x="1865722" y="213395"/>
                  </a:lnTo>
                  <a:cubicBezTo>
                    <a:pt x="1838863" y="233865"/>
                    <a:pt x="1813311" y="254771"/>
                    <a:pt x="1791679" y="272483"/>
                  </a:cubicBezTo>
                  <a:cubicBezTo>
                    <a:pt x="1684245" y="360463"/>
                    <a:pt x="1590023" y="443216"/>
                    <a:pt x="1503495" y="525389"/>
                  </a:cubicBezTo>
                  <a:cubicBezTo>
                    <a:pt x="1315050" y="703090"/>
                    <a:pt x="1142430" y="895746"/>
                    <a:pt x="990135" y="1098128"/>
                  </a:cubicBezTo>
                  <a:cubicBezTo>
                    <a:pt x="911301" y="1202949"/>
                    <a:pt x="837695" y="1310238"/>
                    <a:pt x="771637" y="1416800"/>
                  </a:cubicBezTo>
                  <a:cubicBezTo>
                    <a:pt x="697595" y="1538898"/>
                    <a:pt x="636764" y="1650106"/>
                    <a:pt x="585660" y="1756960"/>
                  </a:cubicBezTo>
                  <a:lnTo>
                    <a:pt x="585515" y="1757395"/>
                  </a:lnTo>
                  <a:lnTo>
                    <a:pt x="585370" y="1757831"/>
                  </a:lnTo>
                  <a:cubicBezTo>
                    <a:pt x="570271" y="1788174"/>
                    <a:pt x="556334" y="1818952"/>
                    <a:pt x="544574" y="1845230"/>
                  </a:cubicBezTo>
                  <a:lnTo>
                    <a:pt x="524539" y="1889510"/>
                  </a:lnTo>
                  <a:lnTo>
                    <a:pt x="505666" y="1933935"/>
                  </a:lnTo>
                  <a:lnTo>
                    <a:pt x="502762" y="1940904"/>
                  </a:lnTo>
                  <a:cubicBezTo>
                    <a:pt x="491002" y="1969214"/>
                    <a:pt x="479823" y="1996073"/>
                    <a:pt x="469661" y="2023512"/>
                  </a:cubicBezTo>
                  <a:cubicBezTo>
                    <a:pt x="465450" y="2034691"/>
                    <a:pt x="461240" y="2045870"/>
                    <a:pt x="456885" y="2057049"/>
                  </a:cubicBezTo>
                  <a:cubicBezTo>
                    <a:pt x="449190" y="2076794"/>
                    <a:pt x="442076" y="2095522"/>
                    <a:pt x="435688" y="2114395"/>
                  </a:cubicBezTo>
                  <a:lnTo>
                    <a:pt x="435543" y="2114976"/>
                  </a:lnTo>
                  <a:lnTo>
                    <a:pt x="435253" y="2115557"/>
                  </a:lnTo>
                  <a:cubicBezTo>
                    <a:pt x="390392" y="2239687"/>
                    <a:pt x="353226" y="2365123"/>
                    <a:pt x="324770" y="2488382"/>
                  </a:cubicBezTo>
                  <a:cubicBezTo>
                    <a:pt x="265391" y="2742158"/>
                    <a:pt x="235193" y="3002178"/>
                    <a:pt x="235338" y="3261036"/>
                  </a:cubicBezTo>
                  <a:cubicBezTo>
                    <a:pt x="236210" y="3391989"/>
                    <a:pt x="248695" y="3520474"/>
                    <a:pt x="272505" y="3641991"/>
                  </a:cubicBezTo>
                  <a:cubicBezTo>
                    <a:pt x="299073" y="3770621"/>
                    <a:pt x="337110" y="3893154"/>
                    <a:pt x="385891" y="4006104"/>
                  </a:cubicBezTo>
                  <a:lnTo>
                    <a:pt x="386182" y="4006685"/>
                  </a:lnTo>
                  <a:lnTo>
                    <a:pt x="386472" y="4007266"/>
                  </a:lnTo>
                  <a:cubicBezTo>
                    <a:pt x="394747" y="4027591"/>
                    <a:pt x="404039" y="4047626"/>
                    <a:pt x="413911" y="4068823"/>
                  </a:cubicBezTo>
                  <a:cubicBezTo>
                    <a:pt x="417686" y="4077098"/>
                    <a:pt x="421606" y="4085374"/>
                    <a:pt x="425380" y="4093794"/>
                  </a:cubicBezTo>
                  <a:cubicBezTo>
                    <a:pt x="428865" y="4100908"/>
                    <a:pt x="432349" y="4107876"/>
                    <a:pt x="435834" y="4114845"/>
                  </a:cubicBezTo>
                  <a:cubicBezTo>
                    <a:pt x="446867" y="4136913"/>
                    <a:pt x="457320" y="4157819"/>
                    <a:pt x="468644" y="4178435"/>
                  </a:cubicBezTo>
                  <a:lnTo>
                    <a:pt x="468935" y="4179015"/>
                  </a:lnTo>
                  <a:lnTo>
                    <a:pt x="469225" y="4179596"/>
                  </a:lnTo>
                  <a:cubicBezTo>
                    <a:pt x="495213" y="4229103"/>
                    <a:pt x="525120" y="4280352"/>
                    <a:pt x="566496" y="4345828"/>
                  </a:cubicBezTo>
                  <a:cubicBezTo>
                    <a:pt x="598727" y="4397368"/>
                    <a:pt x="633135" y="4447745"/>
                    <a:pt x="674366" y="4507124"/>
                  </a:cubicBezTo>
                  <a:cubicBezTo>
                    <a:pt x="713129" y="4561713"/>
                    <a:pt x="753199" y="4615139"/>
                    <a:pt x="790946" y="4665372"/>
                  </a:cubicBezTo>
                  <a:cubicBezTo>
                    <a:pt x="839001" y="4729106"/>
                    <a:pt x="889379" y="4793421"/>
                    <a:pt x="938015" y="4855559"/>
                  </a:cubicBezTo>
                  <a:cubicBezTo>
                    <a:pt x="969955" y="4896355"/>
                    <a:pt x="1003056" y="4938457"/>
                    <a:pt x="1035286" y="4980269"/>
                  </a:cubicBezTo>
                  <a:cubicBezTo>
                    <a:pt x="1069113" y="5023969"/>
                    <a:pt x="1113684" y="5081606"/>
                    <a:pt x="1158254" y="5140985"/>
                  </a:cubicBezTo>
                  <a:cubicBezTo>
                    <a:pt x="1179451" y="5169005"/>
                    <a:pt x="1200647" y="5198186"/>
                    <a:pt x="1221118" y="5226351"/>
                  </a:cubicBezTo>
                  <a:cubicBezTo>
                    <a:pt x="1240572" y="5253065"/>
                    <a:pt x="1259010" y="5278471"/>
                    <a:pt x="1277448" y="5303007"/>
                  </a:cubicBezTo>
                  <a:lnTo>
                    <a:pt x="1277739" y="5303297"/>
                  </a:lnTo>
                  <a:lnTo>
                    <a:pt x="1278029" y="5303588"/>
                  </a:lnTo>
                  <a:cubicBezTo>
                    <a:pt x="1309824" y="5347287"/>
                    <a:pt x="1343796" y="5391132"/>
                    <a:pt x="1376607" y="5433525"/>
                  </a:cubicBezTo>
                  <a:lnTo>
                    <a:pt x="1395625" y="5458060"/>
                  </a:lnTo>
                  <a:lnTo>
                    <a:pt x="1405207" y="5469965"/>
                  </a:lnTo>
                  <a:cubicBezTo>
                    <a:pt x="1442083" y="5515552"/>
                    <a:pt x="1479976" y="5562736"/>
                    <a:pt x="1518739" y="5607597"/>
                  </a:cubicBezTo>
                  <a:cubicBezTo>
                    <a:pt x="1603960" y="5707481"/>
                    <a:pt x="1691650" y="5802139"/>
                    <a:pt x="1779194" y="5888957"/>
                  </a:cubicBezTo>
                  <a:cubicBezTo>
                    <a:pt x="1965606" y="6072902"/>
                    <a:pt x="2161746" y="6230423"/>
                    <a:pt x="2361805" y="6356876"/>
                  </a:cubicBezTo>
                  <a:cubicBezTo>
                    <a:pt x="2475047" y="6427870"/>
                    <a:pt x="2579867" y="6485217"/>
                    <a:pt x="2682656" y="6532110"/>
                  </a:cubicBezTo>
                  <a:lnTo>
                    <a:pt x="2682946" y="6532255"/>
                  </a:lnTo>
                  <a:lnTo>
                    <a:pt x="2683236" y="6532400"/>
                  </a:lnTo>
                  <a:cubicBezTo>
                    <a:pt x="2787767" y="6581616"/>
                    <a:pt x="2901734" y="6626187"/>
                    <a:pt x="3021944" y="6664805"/>
                  </a:cubicBezTo>
                  <a:cubicBezTo>
                    <a:pt x="3132572" y="6700374"/>
                    <a:pt x="3251620" y="6731298"/>
                    <a:pt x="3375605" y="6756415"/>
                  </a:cubicBezTo>
                  <a:cubicBezTo>
                    <a:pt x="3432661" y="6767738"/>
                    <a:pt x="3493201" y="6777901"/>
                    <a:pt x="3555048" y="6786612"/>
                  </a:cubicBezTo>
                  <a:cubicBezTo>
                    <a:pt x="3613121" y="6794742"/>
                    <a:pt x="3673807" y="6801566"/>
                    <a:pt x="3735218" y="6807083"/>
                  </a:cubicBezTo>
                  <a:cubicBezTo>
                    <a:pt x="3852670" y="6817826"/>
                    <a:pt x="3974622" y="6823052"/>
                    <a:pt x="4108188" y="6823343"/>
                  </a:cubicBezTo>
                  <a:lnTo>
                    <a:pt x="4126917" y="6823343"/>
                  </a:lnTo>
                  <a:cubicBezTo>
                    <a:pt x="4135192" y="6823488"/>
                    <a:pt x="4143322" y="6823488"/>
                    <a:pt x="4151597" y="6823488"/>
                  </a:cubicBezTo>
                  <a:cubicBezTo>
                    <a:pt x="4171487" y="6823488"/>
                    <a:pt x="4186296" y="6823343"/>
                    <a:pt x="4199652" y="6822763"/>
                  </a:cubicBezTo>
                  <a:lnTo>
                    <a:pt x="4200088" y="6822763"/>
                  </a:lnTo>
                  <a:lnTo>
                    <a:pt x="4200523" y="6822763"/>
                  </a:lnTo>
                  <a:lnTo>
                    <a:pt x="4245675" y="6821601"/>
                  </a:lnTo>
                  <a:lnTo>
                    <a:pt x="4291117" y="6819277"/>
                  </a:lnTo>
                  <a:cubicBezTo>
                    <a:pt x="4342801" y="6816955"/>
                    <a:pt x="4397825" y="6812164"/>
                    <a:pt x="4469108" y="6803743"/>
                  </a:cubicBezTo>
                  <a:cubicBezTo>
                    <a:pt x="4700672" y="6775433"/>
                    <a:pt x="4932236" y="6712860"/>
                    <a:pt x="5157267" y="6617766"/>
                  </a:cubicBezTo>
                  <a:cubicBezTo>
                    <a:pt x="5260490" y="6574648"/>
                    <a:pt x="5367344" y="6521656"/>
                    <a:pt x="5484069" y="6455744"/>
                  </a:cubicBezTo>
                  <a:cubicBezTo>
                    <a:pt x="5584535" y="6399414"/>
                    <a:pt x="5688194" y="6334663"/>
                    <a:pt x="5801144" y="6257717"/>
                  </a:cubicBezTo>
                  <a:cubicBezTo>
                    <a:pt x="5894061" y="6194419"/>
                    <a:pt x="5992638" y="6122844"/>
                    <a:pt x="6111106" y="6032542"/>
                  </a:cubicBezTo>
                  <a:cubicBezTo>
                    <a:pt x="6163081" y="5993052"/>
                    <a:pt x="6215491" y="5951676"/>
                    <a:pt x="6264127" y="5913203"/>
                  </a:cubicBezTo>
                  <a:lnTo>
                    <a:pt x="6394458" y="5808939"/>
                  </a:lnTo>
                  <a:lnTo>
                    <a:pt x="6394458" y="6858000"/>
                  </a:lnTo>
                  <a:lnTo>
                    <a:pt x="2234128" y="6858000"/>
                  </a:lnTo>
                  <a:lnTo>
                    <a:pt x="2151583" y="6802146"/>
                  </a:lnTo>
                  <a:cubicBezTo>
                    <a:pt x="1509012" y="6424386"/>
                    <a:pt x="970245" y="5884748"/>
                    <a:pt x="593791" y="5241450"/>
                  </a:cubicBezTo>
                  <a:cubicBezTo>
                    <a:pt x="205286" y="4577683"/>
                    <a:pt x="0" y="3818240"/>
                    <a:pt x="0" y="3044861"/>
                  </a:cubicBezTo>
                  <a:cubicBezTo>
                    <a:pt x="0" y="2457023"/>
                    <a:pt x="115129" y="1886606"/>
                    <a:pt x="342337" y="1349581"/>
                  </a:cubicBezTo>
                  <a:cubicBezTo>
                    <a:pt x="534284" y="895692"/>
                    <a:pt x="798705" y="482372"/>
                    <a:pt x="1129762" y="11818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Freeform: Shape 39">
              <a:extLst>
                <a:ext uri="{FF2B5EF4-FFF2-40B4-BE49-F238E27FC236}">
                  <a16:creationId xmlns:a16="http://schemas.microsoft.com/office/drawing/2014/main" id="{1905757E-C772-4187-BD34-A12DC33F3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4266" y="0"/>
              <a:ext cx="6419426" cy="6858000"/>
            </a:xfrm>
            <a:custGeom>
              <a:avLst/>
              <a:gdLst>
                <a:gd name="connsiteX0" fmla="*/ 6419426 w 6419426"/>
                <a:gd name="connsiteY0" fmla="*/ 6276207 h 6858000"/>
                <a:gd name="connsiteX1" fmla="*/ 6419426 w 6419426"/>
                <a:gd name="connsiteY1" fmla="*/ 6858000 h 6858000"/>
                <a:gd name="connsiteX2" fmla="*/ 5377226 w 6419426"/>
                <a:gd name="connsiteY2" fmla="*/ 6858000 h 6858000"/>
                <a:gd name="connsiteX3" fmla="*/ 5526079 w 6419426"/>
                <a:gd name="connsiteY3" fmla="*/ 6799309 h 6858000"/>
                <a:gd name="connsiteX4" fmla="*/ 6372097 w 6419426"/>
                <a:gd name="connsiteY4" fmla="*/ 6313400 h 6858000"/>
                <a:gd name="connsiteX5" fmla="*/ 0 w 6419426"/>
                <a:gd name="connsiteY5" fmla="*/ 3944218 h 6858000"/>
                <a:gd name="connsiteX6" fmla="*/ 31811 w 6419426"/>
                <a:gd name="connsiteY6" fmla="*/ 4082046 h 6858000"/>
                <a:gd name="connsiteX7" fmla="*/ 2375871 w 6419426"/>
                <a:gd name="connsiteY7" fmla="*/ 6799309 h 6858000"/>
                <a:gd name="connsiteX8" fmla="*/ 2524724 w 6419426"/>
                <a:gd name="connsiteY8" fmla="*/ 6858000 h 6858000"/>
                <a:gd name="connsiteX9" fmla="*/ 0 w 6419426"/>
                <a:gd name="connsiteY9" fmla="*/ 6858000 h 6858000"/>
                <a:gd name="connsiteX10" fmla="*/ 0 w 6419426"/>
                <a:gd name="connsiteY10" fmla="*/ 0 h 6858000"/>
                <a:gd name="connsiteX11" fmla="*/ 1320019 w 6419426"/>
                <a:gd name="connsiteY11" fmla="*/ 0 h 6858000"/>
                <a:gd name="connsiteX12" fmla="*/ 1089625 w 6419426"/>
                <a:gd name="connsiteY12" fmla="*/ 209396 h 6858000"/>
                <a:gd name="connsiteX13" fmla="*/ 31811 w 6419426"/>
                <a:gd name="connsiteY13" fmla="*/ 2059448 h 6858000"/>
                <a:gd name="connsiteX14" fmla="*/ 0 w 6419426"/>
                <a:gd name="connsiteY14" fmla="*/ 21972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9426" h="6858000">
                  <a:moveTo>
                    <a:pt x="6419426" y="6276207"/>
                  </a:moveTo>
                  <a:lnTo>
                    <a:pt x="6419426" y="6858000"/>
                  </a:lnTo>
                  <a:lnTo>
                    <a:pt x="5377226" y="6858000"/>
                  </a:lnTo>
                  <a:lnTo>
                    <a:pt x="5526079" y="6799309"/>
                  </a:lnTo>
                  <a:cubicBezTo>
                    <a:pt x="5828657" y="6671330"/>
                    <a:pt x="6112428" y="6507594"/>
                    <a:pt x="6372097" y="6313400"/>
                  </a:cubicBezTo>
                  <a:close/>
                  <a:moveTo>
                    <a:pt x="0" y="3944218"/>
                  </a:moveTo>
                  <a:lnTo>
                    <a:pt x="31811" y="4082046"/>
                  </a:lnTo>
                  <a:cubicBezTo>
                    <a:pt x="347839" y="5310348"/>
                    <a:pt x="1226077" y="6312987"/>
                    <a:pt x="2375871" y="6799309"/>
                  </a:cubicBezTo>
                  <a:lnTo>
                    <a:pt x="2524724" y="6858000"/>
                  </a:lnTo>
                  <a:lnTo>
                    <a:pt x="0" y="6858000"/>
                  </a:lnTo>
                  <a:close/>
                  <a:moveTo>
                    <a:pt x="0" y="0"/>
                  </a:moveTo>
                  <a:lnTo>
                    <a:pt x="1320019" y="0"/>
                  </a:lnTo>
                  <a:lnTo>
                    <a:pt x="1089625" y="209396"/>
                  </a:lnTo>
                  <a:cubicBezTo>
                    <a:pt x="586180" y="712841"/>
                    <a:pt x="214775" y="1348326"/>
                    <a:pt x="31811" y="2059448"/>
                  </a:cubicBezTo>
                  <a:lnTo>
                    <a:pt x="0" y="219727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5F46C55-F9D6-4F99-BA82-1C7B04A4CC16}"/>
              </a:ext>
            </a:extLst>
          </p:cNvPr>
          <p:cNvSpPr>
            <a:spLocks noGrp="1"/>
          </p:cNvSpPr>
          <p:nvPr>
            <p:ph type="title"/>
          </p:nvPr>
        </p:nvSpPr>
        <p:spPr>
          <a:xfrm>
            <a:off x="1005066" y="347567"/>
            <a:ext cx="4803636" cy="813787"/>
          </a:xfrm>
          <a:solidFill>
            <a:schemeClr val="accent1"/>
          </a:solidFill>
          <a:ln>
            <a:noFill/>
          </a:ln>
        </p:spPr>
        <p:txBody>
          <a:bodyPr anchor="b">
            <a:normAutofit/>
          </a:bodyPr>
          <a:lstStyle/>
          <a:p>
            <a:r>
              <a:rPr lang="en-US" dirty="0">
                <a:solidFill>
                  <a:schemeClr val="bg1"/>
                </a:solidFill>
              </a:rPr>
              <a:t>COVID-19</a:t>
            </a:r>
          </a:p>
        </p:txBody>
      </p:sp>
      <p:sp>
        <p:nvSpPr>
          <p:cNvPr id="9" name="Content Placeholder 8">
            <a:extLst>
              <a:ext uri="{FF2B5EF4-FFF2-40B4-BE49-F238E27FC236}">
                <a16:creationId xmlns:a16="http://schemas.microsoft.com/office/drawing/2014/main" id="{AF53CA25-2336-4B49-BFDE-BD65C6261BB7}"/>
              </a:ext>
            </a:extLst>
          </p:cNvPr>
          <p:cNvSpPr>
            <a:spLocks noGrp="1"/>
          </p:cNvSpPr>
          <p:nvPr>
            <p:ph idx="1"/>
          </p:nvPr>
        </p:nvSpPr>
        <p:spPr>
          <a:xfrm>
            <a:off x="548331" y="1161354"/>
            <a:ext cx="6103379" cy="6713611"/>
          </a:xfrm>
        </p:spPr>
        <p:txBody>
          <a:bodyPr anchor="ctr">
            <a:noAutofit/>
          </a:bodyPr>
          <a:lstStyle/>
          <a:p>
            <a:r>
              <a:rPr lang="en-US" b="0" i="0" dirty="0">
                <a:effectLst/>
              </a:rPr>
              <a:t>COVID-19 is </a:t>
            </a:r>
            <a:r>
              <a:rPr lang="en-US" dirty="0"/>
              <a:t>a contagious respiratory illness </a:t>
            </a:r>
            <a:r>
              <a:rPr lang="en-US" b="0" i="0" dirty="0">
                <a:effectLst/>
              </a:rPr>
              <a:t>caused by becoming infected with a new coronavirus, called SARS-CoV-2.</a:t>
            </a:r>
          </a:p>
          <a:p>
            <a:r>
              <a:rPr lang="en-US" dirty="0"/>
              <a:t>Because some of the symptoms of flu and COVID-19 are similar, it may be hard to tell the difference between them based on symptoms alone. A specific test is needed to confirm COVID-19 diagnosis.</a:t>
            </a:r>
          </a:p>
          <a:p>
            <a:r>
              <a:rPr lang="en-US" dirty="0"/>
              <a:t>Other COVID-19 symptoms, besides the ones on the picture in this slide, include headache and sore throat.</a:t>
            </a:r>
            <a:endParaRPr lang="en-US" b="0" i="0" dirty="0">
              <a:solidFill>
                <a:schemeClr val="tx2"/>
              </a:solidFill>
              <a:effectLst/>
              <a:latin typeface="Arial Nova" panose="020B0504020202020204" pitchFamily="34" charset="0"/>
            </a:endParaRPr>
          </a:p>
          <a:p>
            <a:endParaRPr lang="en-US" b="0" i="0" dirty="0">
              <a:solidFill>
                <a:schemeClr val="tx2"/>
              </a:solidFill>
              <a:effectLst/>
              <a:latin typeface="Arial Nova" panose="020B0504020202020204" pitchFamily="34" charset="0"/>
            </a:endParaRPr>
          </a:p>
          <a:p>
            <a:endParaRPr lang="en-US" dirty="0">
              <a:solidFill>
                <a:schemeClr val="tx2"/>
              </a:solidFill>
              <a:latin typeface="Arial Nova" panose="020B0504020202020204" pitchFamily="34" charset="0"/>
            </a:endParaRPr>
          </a:p>
        </p:txBody>
      </p:sp>
      <p:pic>
        <p:nvPicPr>
          <p:cNvPr id="7" name="Picture 6">
            <a:extLst>
              <a:ext uri="{FF2B5EF4-FFF2-40B4-BE49-F238E27FC236}">
                <a16:creationId xmlns:a16="http://schemas.microsoft.com/office/drawing/2014/main" id="{A33CA636-917F-431A-B5E6-6B684A931A8F}"/>
              </a:ext>
            </a:extLst>
          </p:cNvPr>
          <p:cNvPicPr>
            <a:picLocks noChangeAspect="1"/>
          </p:cNvPicPr>
          <p:nvPr/>
        </p:nvPicPr>
        <p:blipFill>
          <a:blip r:embed="rId3"/>
          <a:stretch>
            <a:fillRect/>
          </a:stretch>
        </p:blipFill>
        <p:spPr>
          <a:xfrm>
            <a:off x="6651710" y="193114"/>
            <a:ext cx="5598554" cy="5293286"/>
          </a:xfrm>
          <a:prstGeom prst="rect">
            <a:avLst/>
          </a:prstGeom>
        </p:spPr>
      </p:pic>
    </p:spTree>
    <p:extLst>
      <p:ext uri="{BB962C8B-B14F-4D97-AF65-F5344CB8AC3E}">
        <p14:creationId xmlns:p14="http://schemas.microsoft.com/office/powerpoint/2010/main" val="277392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3ACE79C-E15A-498F-B303-3F1E7266A1A7}"/>
              </a:ext>
            </a:extLst>
          </p:cNvPr>
          <p:cNvSpPr>
            <a:spLocks noGrp="1"/>
          </p:cNvSpPr>
          <p:nvPr>
            <p:ph type="title"/>
          </p:nvPr>
        </p:nvSpPr>
        <p:spPr>
          <a:xfrm>
            <a:off x="958506" y="829359"/>
            <a:ext cx="10264697" cy="1212102"/>
          </a:xfrm>
        </p:spPr>
        <p:txBody>
          <a:bodyPr>
            <a:normAutofit/>
          </a:bodyPr>
          <a:lstStyle/>
          <a:p>
            <a:r>
              <a:rPr lang="en-US" dirty="0">
                <a:solidFill>
                  <a:srgbClr val="FFFFFF"/>
                </a:solidFill>
              </a:rPr>
              <a:t>Symptoms of COVID-19</a:t>
            </a:r>
          </a:p>
        </p:txBody>
      </p:sp>
      <p:sp>
        <p:nvSpPr>
          <p:cNvPr id="3" name="Content Placeholder 2">
            <a:extLst>
              <a:ext uri="{FF2B5EF4-FFF2-40B4-BE49-F238E27FC236}">
                <a16:creationId xmlns:a16="http://schemas.microsoft.com/office/drawing/2014/main" id="{6614BC0F-276D-4D03-AFF1-69A45A241914}"/>
              </a:ext>
            </a:extLst>
          </p:cNvPr>
          <p:cNvSpPr>
            <a:spLocks noGrp="1"/>
          </p:cNvSpPr>
          <p:nvPr>
            <p:ph idx="1"/>
          </p:nvPr>
        </p:nvSpPr>
        <p:spPr>
          <a:xfrm>
            <a:off x="1032293" y="2226067"/>
            <a:ext cx="10515048" cy="4367564"/>
          </a:xfrm>
          <a:noFill/>
          <a:ln>
            <a:noFill/>
          </a:ln>
        </p:spPr>
        <p:txBody>
          <a:bodyPr anchor="ctr">
            <a:noAutofit/>
          </a:bodyPr>
          <a:lstStyle/>
          <a:p>
            <a:r>
              <a:rPr lang="en-US" dirty="0"/>
              <a:t>Symptoms of COVID-19 range from No symptoms (asymptomatic) to severe symptoms. </a:t>
            </a:r>
          </a:p>
          <a:p>
            <a:r>
              <a:rPr lang="en-US" dirty="0"/>
              <a:t>Symptoms can appear </a:t>
            </a:r>
            <a:r>
              <a:rPr lang="en-US" b="1" dirty="0"/>
              <a:t>2-14 days </a:t>
            </a:r>
            <a:r>
              <a:rPr lang="en-US" dirty="0"/>
              <a:t>after being infected (exposure) with the virus, but it varies. Typically a person shows symptoms </a:t>
            </a:r>
            <a:r>
              <a:rPr lang="en-US" u="sng" dirty="0"/>
              <a:t>5 days </a:t>
            </a:r>
            <a:r>
              <a:rPr lang="en-US" dirty="0"/>
              <a:t>after exposure, but it can happen as early as 2 days and as late as 14 days after exposure. </a:t>
            </a:r>
          </a:p>
          <a:p>
            <a:r>
              <a:rPr lang="en-US" dirty="0"/>
              <a:t>A person with no symptoms can remain contagious for at least 10 days after testing positive for COVID-19.</a:t>
            </a:r>
          </a:p>
          <a:p>
            <a:r>
              <a:rPr lang="en-US" dirty="0"/>
              <a:t>It is possible to spread the virus up to 2 days before any symptoms appear and for at least 10 days after symptoms appear.</a:t>
            </a:r>
          </a:p>
        </p:txBody>
      </p:sp>
    </p:spTree>
    <p:extLst>
      <p:ext uri="{BB962C8B-B14F-4D97-AF65-F5344CB8AC3E}">
        <p14:creationId xmlns:p14="http://schemas.microsoft.com/office/powerpoint/2010/main" val="1349108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A33CA636-917F-431A-B5E6-6B684A931A8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123905" y="156795"/>
            <a:ext cx="4502815" cy="2532833"/>
          </a:xfrm>
          <a:prstGeom prst="rect">
            <a:avLst/>
          </a:prstGeom>
          <a:noFill/>
        </p:spPr>
      </p:pic>
      <p:sp>
        <p:nvSpPr>
          <p:cNvPr id="2" name="Title 1">
            <a:extLst>
              <a:ext uri="{FF2B5EF4-FFF2-40B4-BE49-F238E27FC236}">
                <a16:creationId xmlns:a16="http://schemas.microsoft.com/office/drawing/2014/main" id="{D5F46C55-F9D6-4F99-BA82-1C7B04A4CC16}"/>
              </a:ext>
            </a:extLst>
          </p:cNvPr>
          <p:cNvSpPr>
            <a:spLocks noGrp="1"/>
          </p:cNvSpPr>
          <p:nvPr>
            <p:ph type="title"/>
          </p:nvPr>
        </p:nvSpPr>
        <p:spPr>
          <a:xfrm>
            <a:off x="643467" y="321734"/>
            <a:ext cx="10905066" cy="1135737"/>
          </a:xfrm>
          <a:solidFill>
            <a:schemeClr val="accent1"/>
          </a:solidFill>
        </p:spPr>
        <p:txBody>
          <a:bodyPr>
            <a:normAutofit/>
          </a:bodyPr>
          <a:lstStyle/>
          <a:p>
            <a:r>
              <a:rPr lang="en-US" dirty="0">
                <a:solidFill>
                  <a:schemeClr val="bg1"/>
                </a:solidFill>
              </a:rPr>
              <a:t>COVID-19</a:t>
            </a:r>
          </a:p>
        </p:txBody>
      </p:sp>
      <p:sp>
        <p:nvSpPr>
          <p:cNvPr id="9" name="Content Placeholder 8">
            <a:extLst>
              <a:ext uri="{FF2B5EF4-FFF2-40B4-BE49-F238E27FC236}">
                <a16:creationId xmlns:a16="http://schemas.microsoft.com/office/drawing/2014/main" id="{AF53CA25-2336-4B49-BFDE-BD65C6261BB7}"/>
              </a:ext>
            </a:extLst>
          </p:cNvPr>
          <p:cNvSpPr>
            <a:spLocks noGrp="1"/>
          </p:cNvSpPr>
          <p:nvPr>
            <p:ph idx="1"/>
          </p:nvPr>
        </p:nvSpPr>
        <p:spPr>
          <a:xfrm>
            <a:off x="470246" y="1622410"/>
            <a:ext cx="10905066" cy="4954382"/>
          </a:xfrm>
          <a:effectLst>
            <a:outerShdw blurRad="50800" dist="50800" dir="5400000" algn="ctr" rotWithShape="0">
              <a:srgbClr val="000000">
                <a:alpha val="0"/>
              </a:srgbClr>
            </a:outerShdw>
          </a:effectLst>
        </p:spPr>
        <p:txBody>
          <a:bodyPr>
            <a:normAutofit fontScale="85000" lnSpcReduction="20000"/>
          </a:bodyPr>
          <a:lstStyle/>
          <a:p>
            <a:r>
              <a:rPr lang="en-US" sz="3800" b="0" i="0" dirty="0">
                <a:effectLst/>
              </a:rPr>
              <a:t>COVID-19 can spread:</a:t>
            </a:r>
          </a:p>
          <a:p>
            <a:pPr lvl="1"/>
            <a:r>
              <a:rPr lang="en-US" sz="3800" dirty="0"/>
              <a:t>From person to person</a:t>
            </a:r>
          </a:p>
          <a:p>
            <a:pPr lvl="1"/>
            <a:r>
              <a:rPr lang="en-US" sz="3800" dirty="0"/>
              <a:t>Between people who are in close contact. Close contact is within 6 feet for 15 minutes or more, even if face masks are worn by all people present.</a:t>
            </a:r>
          </a:p>
          <a:p>
            <a:r>
              <a:rPr lang="en-US" sz="3800" b="0" i="0" dirty="0">
                <a:effectLst/>
              </a:rPr>
              <a:t>COVID-19 is mainly spread by droplets made when people infected with the COVID-19 virus cough, sneeze, or talk.</a:t>
            </a:r>
            <a:r>
              <a:rPr lang="en-US" sz="3800" dirty="0"/>
              <a:t> </a:t>
            </a:r>
          </a:p>
          <a:p>
            <a:r>
              <a:rPr lang="en-US" sz="3800" dirty="0"/>
              <a:t>These droplets can land in the mouths or noses of other people who are nearby and possibly be inhaled into the lungs. It may be possible that a person can get infected by physical human contact (example shaking hands) or by touching a surface/object that has the virus on it and then touching his or her own mouth, nose, and eyes.</a:t>
            </a:r>
          </a:p>
          <a:p>
            <a:endParaRPr lang="en-US" sz="2000" dirty="0">
              <a:latin typeface="Arial Nova" panose="020B0504020202020204" pitchFamily="34" charset="0"/>
            </a:endParaRPr>
          </a:p>
          <a:p>
            <a:endParaRPr lang="en-US" sz="2000" dirty="0">
              <a:latin typeface="Arial Nova" panose="020B0504020202020204" pitchFamily="34" charset="0"/>
            </a:endParaRPr>
          </a:p>
          <a:p>
            <a:endParaRPr lang="en-US" sz="2000" dirty="0">
              <a:latin typeface="Arial Nova" panose="020B0504020202020204" pitchFamily="34" charset="0"/>
            </a:endParaRPr>
          </a:p>
          <a:p>
            <a:endParaRPr lang="en-US" sz="2000" b="0" i="0" dirty="0">
              <a:effectLst/>
              <a:latin typeface="Arial Nova" panose="020B0504020202020204" pitchFamily="34" charset="0"/>
            </a:endParaRPr>
          </a:p>
          <a:p>
            <a:endParaRPr lang="en-US" sz="2000" b="0" i="0" dirty="0">
              <a:effectLst/>
              <a:latin typeface="Arial Nova" panose="020B0504020202020204" pitchFamily="34" charset="0"/>
            </a:endParaRPr>
          </a:p>
          <a:p>
            <a:endParaRPr lang="en-US" sz="2000" dirty="0">
              <a:latin typeface="Arial Nova" panose="020B0504020202020204" pitchFamily="34" charset="0"/>
            </a:endParaRPr>
          </a:p>
        </p:txBody>
      </p:sp>
      <p:sp>
        <p:nvSpPr>
          <p:cNvPr id="26" name="Rectangle 2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8426004"/>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3BBD-16AE-43EE-A243-4A35CAB556E6}"/>
              </a:ext>
            </a:extLst>
          </p:cNvPr>
          <p:cNvSpPr>
            <a:spLocks noGrp="1"/>
          </p:cNvSpPr>
          <p:nvPr>
            <p:ph type="title"/>
          </p:nvPr>
        </p:nvSpPr>
        <p:spPr>
          <a:xfrm>
            <a:off x="6096000" y="553453"/>
            <a:ext cx="5259707" cy="1325563"/>
          </a:xfrm>
          <a:solidFill>
            <a:schemeClr val="accent1">
              <a:lumMod val="75000"/>
            </a:schemeClr>
          </a:solidFill>
        </p:spPr>
        <p:txBody>
          <a:bodyPr>
            <a:normAutofit/>
          </a:bodyPr>
          <a:lstStyle/>
          <a:p>
            <a:r>
              <a:rPr lang="en-US" dirty="0"/>
              <a:t>Who is at Greater Risk to Get COVID-19?</a:t>
            </a:r>
          </a:p>
        </p:txBody>
      </p:sp>
      <p:sp>
        <p:nvSpPr>
          <p:cNvPr id="24" name="Freeform: Shape 23">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8" name="Content Placeholder 7" descr="A close up of a coral&#10;&#10;Description automatically generated">
            <a:extLst>
              <a:ext uri="{FF2B5EF4-FFF2-40B4-BE49-F238E27FC236}">
                <a16:creationId xmlns:a16="http://schemas.microsoft.com/office/drawing/2014/main" id="{5E300F5E-4391-43BB-9F99-FC802073A9A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5125" r="14937" b="1"/>
          <a:stretch/>
        </p:blipFill>
        <p:spPr>
          <a:xfrm>
            <a:off x="1" y="3"/>
            <a:ext cx="5321399" cy="4523872"/>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graphicFrame>
        <p:nvGraphicFramePr>
          <p:cNvPr id="4" name="Diagram 3">
            <a:extLst>
              <a:ext uri="{FF2B5EF4-FFF2-40B4-BE49-F238E27FC236}">
                <a16:creationId xmlns:a16="http://schemas.microsoft.com/office/drawing/2014/main" id="{CCCC4119-3E5B-4E15-A806-5E43447082B8}"/>
              </a:ext>
            </a:extLst>
          </p:cNvPr>
          <p:cNvGraphicFramePr/>
          <p:nvPr>
            <p:extLst>
              <p:ext uri="{D42A27DB-BD31-4B8C-83A1-F6EECF244321}">
                <p14:modId xmlns:p14="http://schemas.microsoft.com/office/powerpoint/2010/main" val="2380470637"/>
              </p:ext>
            </p:extLst>
          </p:nvPr>
        </p:nvGraphicFramePr>
        <p:xfrm>
          <a:off x="4655168" y="2156528"/>
          <a:ext cx="8141370" cy="47014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1279106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23">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itle 3">
            <a:extLst>
              <a:ext uri="{FF2B5EF4-FFF2-40B4-BE49-F238E27FC236}">
                <a16:creationId xmlns:a16="http://schemas.microsoft.com/office/drawing/2014/main" id="{B42F0B07-2B8B-4453-9BB2-7B7B4DAF567A}"/>
              </a:ext>
            </a:extLst>
          </p:cNvPr>
          <p:cNvSpPr>
            <a:spLocks noGrp="1"/>
          </p:cNvSpPr>
          <p:nvPr>
            <p:ph type="title"/>
          </p:nvPr>
        </p:nvSpPr>
        <p:spPr>
          <a:xfrm>
            <a:off x="958506" y="497954"/>
            <a:ext cx="10264697" cy="1212102"/>
          </a:xfrm>
        </p:spPr>
        <p:txBody>
          <a:bodyPr>
            <a:normAutofit/>
          </a:bodyPr>
          <a:lstStyle/>
          <a:p>
            <a:r>
              <a:rPr lang="en-US" dirty="0">
                <a:solidFill>
                  <a:srgbClr val="FFFFFF"/>
                </a:solidFill>
                <a:latin typeface="Arial Nova" panose="020B0504020202020204" pitchFamily="34" charset="0"/>
              </a:rPr>
              <a:t>Underlying Conditions and their Risk</a:t>
            </a:r>
          </a:p>
        </p:txBody>
      </p:sp>
      <p:graphicFrame>
        <p:nvGraphicFramePr>
          <p:cNvPr id="10" name="Table 10">
            <a:extLst>
              <a:ext uri="{FF2B5EF4-FFF2-40B4-BE49-F238E27FC236}">
                <a16:creationId xmlns:a16="http://schemas.microsoft.com/office/drawing/2014/main" id="{296D6D7A-CB7F-4E70-A7C8-4D6C3DE3618F}"/>
              </a:ext>
            </a:extLst>
          </p:cNvPr>
          <p:cNvGraphicFramePr>
            <a:graphicFrameLocks noGrp="1"/>
          </p:cNvGraphicFramePr>
          <p:nvPr>
            <p:ph idx="1"/>
            <p:extLst>
              <p:ext uri="{D42A27DB-BD31-4B8C-83A1-F6EECF244321}">
                <p14:modId xmlns:p14="http://schemas.microsoft.com/office/powerpoint/2010/main" val="3956729344"/>
              </p:ext>
            </p:extLst>
          </p:nvPr>
        </p:nvGraphicFramePr>
        <p:xfrm>
          <a:off x="404564" y="1618230"/>
          <a:ext cx="11142776" cy="5209391"/>
        </p:xfrm>
        <a:graphic>
          <a:graphicData uri="http://schemas.openxmlformats.org/drawingml/2006/table">
            <a:tbl>
              <a:tblPr firstRow="1" bandRow="1">
                <a:tableStyleId>{5C22544A-7EE6-4342-B048-85BDC9FD1C3A}</a:tableStyleId>
              </a:tblPr>
              <a:tblGrid>
                <a:gridCol w="5571388">
                  <a:extLst>
                    <a:ext uri="{9D8B030D-6E8A-4147-A177-3AD203B41FA5}">
                      <a16:colId xmlns:a16="http://schemas.microsoft.com/office/drawing/2014/main" val="932323105"/>
                    </a:ext>
                  </a:extLst>
                </a:gridCol>
                <a:gridCol w="5571388">
                  <a:extLst>
                    <a:ext uri="{9D8B030D-6E8A-4147-A177-3AD203B41FA5}">
                      <a16:colId xmlns:a16="http://schemas.microsoft.com/office/drawing/2014/main" val="2333880589"/>
                    </a:ext>
                  </a:extLst>
                </a:gridCol>
              </a:tblGrid>
              <a:tr h="720690">
                <a:tc>
                  <a:txBody>
                    <a:bodyPr/>
                    <a:lstStyle/>
                    <a:p>
                      <a:r>
                        <a:rPr lang="en-US" sz="2800" dirty="0">
                          <a:latin typeface="Arial Nova" panose="020B0504020202020204" pitchFamily="34" charset="0"/>
                        </a:rPr>
                        <a:t>High Risk, Regardless of Age</a:t>
                      </a:r>
                    </a:p>
                  </a:txBody>
                  <a:tcPr/>
                </a:tc>
                <a:tc>
                  <a:txBody>
                    <a:bodyPr/>
                    <a:lstStyle/>
                    <a:p>
                      <a:r>
                        <a:rPr lang="en-US" sz="2600" dirty="0">
                          <a:latin typeface="Arial Nova" panose="020B0504020202020204" pitchFamily="34" charset="0"/>
                        </a:rPr>
                        <a:t>Moderate Risk, Regardless of Age</a:t>
                      </a:r>
                    </a:p>
                  </a:txBody>
                  <a:tcPr/>
                </a:tc>
                <a:extLst>
                  <a:ext uri="{0D108BD9-81ED-4DB2-BD59-A6C34878D82A}">
                    <a16:rowId xmlns:a16="http://schemas.microsoft.com/office/drawing/2014/main" val="1617357905"/>
                  </a:ext>
                </a:extLst>
              </a:tr>
              <a:tr h="397964">
                <a:tc>
                  <a:txBody>
                    <a:bodyPr/>
                    <a:lstStyle/>
                    <a:p>
                      <a:r>
                        <a:rPr lang="en-US" dirty="0">
                          <a:latin typeface="Arial Nova" panose="020B0504020202020204" pitchFamily="34" charset="0"/>
                        </a:rPr>
                        <a:t>Cancer</a:t>
                      </a:r>
                    </a:p>
                  </a:txBody>
                  <a:tcPr/>
                </a:tc>
                <a:tc>
                  <a:txBody>
                    <a:bodyPr/>
                    <a:lstStyle/>
                    <a:p>
                      <a:r>
                        <a:rPr lang="en-US" dirty="0">
                          <a:latin typeface="Arial Nova" panose="020B0504020202020204" pitchFamily="34" charset="0"/>
                        </a:rPr>
                        <a:t>Asthma (moderate to severe)</a:t>
                      </a:r>
                    </a:p>
                  </a:txBody>
                  <a:tcPr/>
                </a:tc>
                <a:extLst>
                  <a:ext uri="{0D108BD9-81ED-4DB2-BD59-A6C34878D82A}">
                    <a16:rowId xmlns:a16="http://schemas.microsoft.com/office/drawing/2014/main" val="3313495689"/>
                  </a:ext>
                </a:extLst>
              </a:tr>
              <a:tr h="549582">
                <a:tc>
                  <a:txBody>
                    <a:bodyPr/>
                    <a:lstStyle/>
                    <a:p>
                      <a:r>
                        <a:rPr lang="en-US" dirty="0">
                          <a:latin typeface="Arial Nova" panose="020B0504020202020204" pitchFamily="34" charset="0"/>
                        </a:rPr>
                        <a:t>Chronic Kidney Disease</a:t>
                      </a:r>
                    </a:p>
                  </a:txBody>
                  <a:tcPr/>
                </a:tc>
                <a:tc>
                  <a:txBody>
                    <a:bodyPr/>
                    <a:lstStyle/>
                    <a:p>
                      <a:r>
                        <a:rPr lang="en-US" dirty="0">
                          <a:latin typeface="Arial Nova" panose="020B0504020202020204" pitchFamily="34" charset="0"/>
                        </a:rPr>
                        <a:t>Cerebrovascular Disease (affects blood vessels and supply of blood to the brain)</a:t>
                      </a:r>
                    </a:p>
                  </a:txBody>
                  <a:tcPr/>
                </a:tc>
                <a:extLst>
                  <a:ext uri="{0D108BD9-81ED-4DB2-BD59-A6C34878D82A}">
                    <a16:rowId xmlns:a16="http://schemas.microsoft.com/office/drawing/2014/main" val="4012227144"/>
                  </a:ext>
                </a:extLst>
              </a:tr>
              <a:tr h="394636">
                <a:tc>
                  <a:txBody>
                    <a:bodyPr/>
                    <a:lstStyle/>
                    <a:p>
                      <a:r>
                        <a:rPr lang="en-US" dirty="0">
                          <a:latin typeface="Arial Nova" panose="020B0504020202020204" pitchFamily="34" charset="0"/>
                        </a:rPr>
                        <a:t>COPD (Chronic Obstructive Pulmonary Disease</a:t>
                      </a:r>
                    </a:p>
                  </a:txBody>
                  <a:tcPr/>
                </a:tc>
                <a:tc>
                  <a:txBody>
                    <a:bodyPr/>
                    <a:lstStyle/>
                    <a:p>
                      <a:r>
                        <a:rPr lang="en-US" dirty="0">
                          <a:latin typeface="Arial Nova" panose="020B0504020202020204" pitchFamily="34" charset="0"/>
                        </a:rPr>
                        <a:t>Cystic Fibrosis</a:t>
                      </a:r>
                    </a:p>
                  </a:txBody>
                  <a:tcPr/>
                </a:tc>
                <a:extLst>
                  <a:ext uri="{0D108BD9-81ED-4DB2-BD59-A6C34878D82A}">
                    <a16:rowId xmlns:a16="http://schemas.microsoft.com/office/drawing/2014/main" val="4001160071"/>
                  </a:ext>
                </a:extLst>
              </a:tr>
              <a:tr h="360947">
                <a:tc>
                  <a:txBody>
                    <a:bodyPr/>
                    <a:lstStyle/>
                    <a:p>
                      <a:r>
                        <a:rPr lang="en-US" dirty="0">
                          <a:latin typeface="Arial Nova" panose="020B0504020202020204" pitchFamily="34" charset="0"/>
                        </a:rPr>
                        <a:t>Immunocompromised (weakened immune system)</a:t>
                      </a:r>
                    </a:p>
                  </a:txBody>
                  <a:tcPr/>
                </a:tc>
                <a:tc>
                  <a:txBody>
                    <a:bodyPr/>
                    <a:lstStyle/>
                    <a:p>
                      <a:r>
                        <a:rPr lang="en-US" dirty="0">
                          <a:latin typeface="Arial Nova" panose="020B0504020202020204" pitchFamily="34" charset="0"/>
                        </a:rPr>
                        <a:t>Hypertension (high blood pressure)</a:t>
                      </a:r>
                    </a:p>
                  </a:txBody>
                  <a:tcPr/>
                </a:tc>
                <a:extLst>
                  <a:ext uri="{0D108BD9-81ED-4DB2-BD59-A6C34878D82A}">
                    <a16:rowId xmlns:a16="http://schemas.microsoft.com/office/drawing/2014/main" val="226439557"/>
                  </a:ext>
                </a:extLst>
              </a:tr>
              <a:tr h="404261">
                <a:tc>
                  <a:txBody>
                    <a:bodyPr/>
                    <a:lstStyle/>
                    <a:p>
                      <a:r>
                        <a:rPr lang="en-US" dirty="0">
                          <a:latin typeface="Arial Nova" panose="020B0504020202020204" pitchFamily="34" charset="0"/>
                        </a:rPr>
                        <a:t>Obesity: Body Mass Index (BMI) of 30 or higher</a:t>
                      </a:r>
                    </a:p>
                  </a:txBody>
                  <a:tcPr/>
                </a:tc>
                <a:tc>
                  <a:txBody>
                    <a:bodyPr/>
                    <a:lstStyle/>
                    <a:p>
                      <a:r>
                        <a:rPr lang="en-US" dirty="0">
                          <a:latin typeface="Arial Nova" panose="020B0504020202020204" pitchFamily="34" charset="0"/>
                        </a:rPr>
                        <a:t>Liver Disease</a:t>
                      </a:r>
                    </a:p>
                  </a:txBody>
                  <a:tcPr/>
                </a:tc>
                <a:extLst>
                  <a:ext uri="{0D108BD9-81ED-4DB2-BD59-A6C34878D82A}">
                    <a16:rowId xmlns:a16="http://schemas.microsoft.com/office/drawing/2014/main" val="3451007693"/>
                  </a:ext>
                </a:extLst>
              </a:tr>
              <a:tr h="549582">
                <a:tc>
                  <a:txBody>
                    <a:bodyPr/>
                    <a:lstStyle/>
                    <a:p>
                      <a:r>
                        <a:rPr lang="en-US" dirty="0">
                          <a:latin typeface="Arial Nova" panose="020B0504020202020204" pitchFamily="34" charset="0"/>
                        </a:rPr>
                        <a:t>Serious heart conditions, such as heart failure, coronary heart disease, cardiomyopathy</a:t>
                      </a:r>
                    </a:p>
                  </a:txBody>
                  <a:tcPr/>
                </a:tc>
                <a:tc>
                  <a:txBody>
                    <a:bodyPr/>
                    <a:lstStyle/>
                    <a:p>
                      <a:r>
                        <a:rPr lang="en-US" dirty="0">
                          <a:latin typeface="Arial Nova" panose="020B0504020202020204" pitchFamily="34" charset="0"/>
                        </a:rPr>
                        <a:t>Neurological Conditions such as Dementia</a:t>
                      </a:r>
                    </a:p>
                  </a:txBody>
                  <a:tcPr/>
                </a:tc>
                <a:extLst>
                  <a:ext uri="{0D108BD9-81ED-4DB2-BD59-A6C34878D82A}">
                    <a16:rowId xmlns:a16="http://schemas.microsoft.com/office/drawing/2014/main" val="2416336281"/>
                  </a:ext>
                </a:extLst>
              </a:tr>
              <a:tr h="0">
                <a:tc>
                  <a:txBody>
                    <a:bodyPr/>
                    <a:lstStyle/>
                    <a:p>
                      <a:r>
                        <a:rPr lang="en-US" dirty="0">
                          <a:latin typeface="Arial Nova" panose="020B0504020202020204" pitchFamily="34" charset="0"/>
                        </a:rPr>
                        <a:t>Sickle Cell Disease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Nova" panose="020B0504020202020204" pitchFamily="34" charset="0"/>
                        </a:rPr>
                        <a:t>Pulmonary Fibrosis (having damaged or scarred lung tissue)</a:t>
                      </a:r>
                    </a:p>
                  </a:txBody>
                  <a:tcPr anchor="ctr"/>
                </a:tc>
                <a:extLst>
                  <a:ext uri="{0D108BD9-81ED-4DB2-BD59-A6C34878D82A}">
                    <a16:rowId xmlns:a16="http://schemas.microsoft.com/office/drawing/2014/main" val="2496196069"/>
                  </a:ext>
                </a:extLst>
              </a:tr>
              <a:tr h="0">
                <a:tc>
                  <a:txBody>
                    <a:bodyPr/>
                    <a:lstStyle/>
                    <a:p>
                      <a:r>
                        <a:rPr lang="en-US" dirty="0">
                          <a:latin typeface="Arial Nova" panose="020B0504020202020204" pitchFamily="34" charset="0"/>
                        </a:rPr>
                        <a:t>Diabetes Mellitus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Nova" panose="020B0504020202020204" pitchFamily="34" charset="0"/>
                        </a:rPr>
                        <a:t>Smoking</a:t>
                      </a:r>
                    </a:p>
                  </a:txBody>
                  <a:tcPr/>
                </a:tc>
                <a:extLst>
                  <a:ext uri="{0D108BD9-81ED-4DB2-BD59-A6C34878D82A}">
                    <a16:rowId xmlns:a16="http://schemas.microsoft.com/office/drawing/2014/main" val="3415186104"/>
                  </a:ext>
                </a:extLst>
              </a:tr>
              <a:tr h="632154">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Nova" panose="020B0504020202020204" pitchFamily="34" charset="0"/>
                        </a:rPr>
                        <a:t>Thalassemia (a type of blood disorder)</a:t>
                      </a:r>
                    </a:p>
                    <a:p>
                      <a:endParaRPr lang="en-US" dirty="0">
                        <a:latin typeface="Arial Nova" panose="020B0504020202020204" pitchFamily="34" charset="0"/>
                      </a:endParaRPr>
                    </a:p>
                  </a:txBody>
                  <a:tcPr/>
                </a:tc>
                <a:extLst>
                  <a:ext uri="{0D108BD9-81ED-4DB2-BD59-A6C34878D82A}">
                    <a16:rowId xmlns:a16="http://schemas.microsoft.com/office/drawing/2014/main" val="3535917757"/>
                  </a:ext>
                </a:extLst>
              </a:tr>
            </a:tbl>
          </a:graphicData>
        </a:graphic>
      </p:graphicFrame>
    </p:spTree>
    <p:extLst>
      <p:ext uri="{BB962C8B-B14F-4D97-AF65-F5344CB8AC3E}">
        <p14:creationId xmlns:p14="http://schemas.microsoft.com/office/powerpoint/2010/main" val="1130727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3C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93C4F"/>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799A67DD-3524-4036-834E-99A035EC9FF0}"/>
              </a:ext>
            </a:extLst>
          </p:cNvPr>
          <p:cNvSpPr>
            <a:spLocks noGrp="1"/>
          </p:cNvSpPr>
          <p:nvPr>
            <p:ph type="title"/>
          </p:nvPr>
        </p:nvSpPr>
        <p:spPr>
          <a:xfrm>
            <a:off x="1109980" y="4277355"/>
            <a:ext cx="9966960" cy="2099382"/>
          </a:xfrm>
          <a:solidFill>
            <a:schemeClr val="bg1"/>
          </a:solidFill>
        </p:spPr>
        <p:txBody>
          <a:bodyPr vert="horz" lIns="91440" tIns="45720" rIns="91440" bIns="45720" rtlCol="0" anchor="b">
            <a:normAutofit fontScale="90000"/>
          </a:bodyPr>
          <a:lstStyle/>
          <a:p>
            <a:r>
              <a:rPr lang="en-US" sz="3200" b="1" dirty="0">
                <a:solidFill>
                  <a:srgbClr val="393C4F"/>
                </a:solidFill>
              </a:rPr>
              <a:t>Use Masks to Help Slow the Spread of COVID-19</a:t>
            </a:r>
            <a:br>
              <a:rPr lang="en-US" sz="3200" dirty="0">
                <a:solidFill>
                  <a:srgbClr val="393C4F"/>
                </a:solidFill>
              </a:rPr>
            </a:br>
            <a:r>
              <a:rPr lang="en-US" sz="3200" b="0" i="0" u="sng" dirty="0">
                <a:solidFill>
                  <a:srgbClr val="393C4F"/>
                </a:solidFill>
                <a:effectLst/>
              </a:rPr>
              <a:t>Everyone</a:t>
            </a:r>
            <a:r>
              <a:rPr lang="en-US" sz="3200" b="0" i="0" dirty="0">
                <a:solidFill>
                  <a:srgbClr val="393C4F"/>
                </a:solidFill>
                <a:effectLst/>
              </a:rPr>
              <a:t> must wear a mask, except:</a:t>
            </a:r>
            <a:br>
              <a:rPr lang="en-US" sz="3200" b="0" i="0" dirty="0">
                <a:solidFill>
                  <a:srgbClr val="393C4F"/>
                </a:solidFill>
                <a:effectLst/>
              </a:rPr>
            </a:br>
            <a:r>
              <a:rPr lang="en-US" sz="3200" b="0" i="0" dirty="0">
                <a:solidFill>
                  <a:srgbClr val="393C4F"/>
                </a:solidFill>
                <a:effectLst/>
              </a:rPr>
              <a:t>	anyone younger than 2 years old, </a:t>
            </a:r>
            <a:br>
              <a:rPr lang="en-US" sz="3200" b="0" i="0" dirty="0">
                <a:solidFill>
                  <a:srgbClr val="393C4F"/>
                </a:solidFill>
                <a:effectLst/>
              </a:rPr>
            </a:br>
            <a:r>
              <a:rPr lang="en-US" sz="3200" b="0" i="0" dirty="0">
                <a:solidFill>
                  <a:srgbClr val="393C4F"/>
                </a:solidFill>
                <a:effectLst/>
              </a:rPr>
              <a:t>	anyone who has trouble breathing or is unconscious,</a:t>
            </a:r>
            <a:br>
              <a:rPr lang="en-US" sz="3200" b="0" i="0" dirty="0">
                <a:solidFill>
                  <a:srgbClr val="393C4F"/>
                </a:solidFill>
                <a:effectLst/>
              </a:rPr>
            </a:br>
            <a:r>
              <a:rPr lang="en-US" sz="3200" b="0" i="0" dirty="0">
                <a:solidFill>
                  <a:srgbClr val="393C4F"/>
                </a:solidFill>
                <a:effectLst/>
              </a:rPr>
              <a:t>	anyone who is incapacitated or otherwise unable to remove</a:t>
            </a:r>
            <a:br>
              <a:rPr lang="en-US" sz="3200" b="0" i="0" dirty="0">
                <a:solidFill>
                  <a:srgbClr val="393C4F"/>
                </a:solidFill>
                <a:effectLst/>
              </a:rPr>
            </a:br>
            <a:r>
              <a:rPr lang="en-US" sz="3200" b="0" i="0" dirty="0">
                <a:solidFill>
                  <a:srgbClr val="393C4F"/>
                </a:solidFill>
                <a:effectLst/>
              </a:rPr>
              <a:t>	the mask without assistance.</a:t>
            </a:r>
            <a:endParaRPr lang="en-US" sz="3200" dirty="0">
              <a:solidFill>
                <a:srgbClr val="393C4F"/>
              </a:solidFill>
            </a:endParaRPr>
          </a:p>
        </p:txBody>
      </p:sp>
      <p:pic>
        <p:nvPicPr>
          <p:cNvPr id="2" name="Picture 1">
            <a:extLst>
              <a:ext uri="{FF2B5EF4-FFF2-40B4-BE49-F238E27FC236}">
                <a16:creationId xmlns:a16="http://schemas.microsoft.com/office/drawing/2014/main" id="{8C452ABE-1132-48A0-B839-166EEBB7DFA2}"/>
              </a:ext>
            </a:extLst>
          </p:cNvPr>
          <p:cNvPicPr>
            <a:picLocks noChangeAspect="1"/>
          </p:cNvPicPr>
          <p:nvPr/>
        </p:nvPicPr>
        <p:blipFill rotWithShape="1">
          <a:blip r:embed="rId3"/>
          <a:srcRect l="2057" r="-1" b="-1"/>
          <a:stretch/>
        </p:blipFill>
        <p:spPr>
          <a:xfrm>
            <a:off x="243840" y="256539"/>
            <a:ext cx="11704320" cy="3593566"/>
          </a:xfrm>
          <a:prstGeom prst="rect">
            <a:avLst/>
          </a:prstGeom>
        </p:spPr>
      </p:pic>
      <p:sp>
        <p:nvSpPr>
          <p:cNvPr id="4" name="TextBox 3">
            <a:extLst>
              <a:ext uri="{FF2B5EF4-FFF2-40B4-BE49-F238E27FC236}">
                <a16:creationId xmlns:a16="http://schemas.microsoft.com/office/drawing/2014/main" id="{EF2CC64D-F235-4F91-AB3E-61B73F997B30}"/>
              </a:ext>
            </a:extLst>
          </p:cNvPr>
          <p:cNvSpPr txBox="1"/>
          <p:nvPr/>
        </p:nvSpPr>
        <p:spPr>
          <a:xfrm>
            <a:off x="3136232" y="905750"/>
            <a:ext cx="6368716" cy="1446550"/>
          </a:xfrm>
          <a:prstGeom prst="rect">
            <a:avLst/>
          </a:prstGeom>
          <a:noFill/>
        </p:spPr>
        <p:txBody>
          <a:bodyPr wrap="square" rtlCol="0">
            <a:spAutoFit/>
          </a:bodyPr>
          <a:lstStyle/>
          <a:p>
            <a:r>
              <a:rPr lang="en-US" sz="4400" dirty="0"/>
              <a:t>Your mask protect them. </a:t>
            </a:r>
          </a:p>
          <a:p>
            <a:r>
              <a:rPr lang="en-US" sz="4400" dirty="0"/>
              <a:t>Their mask protect you.</a:t>
            </a:r>
          </a:p>
        </p:txBody>
      </p:sp>
    </p:spTree>
    <p:extLst>
      <p:ext uri="{BB962C8B-B14F-4D97-AF65-F5344CB8AC3E}">
        <p14:creationId xmlns:p14="http://schemas.microsoft.com/office/powerpoint/2010/main" val="963060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657973-E5BA-4234-9247-153526338E48}"/>
              </a:ext>
            </a:extLst>
          </p:cNvPr>
          <p:cNvPicPr>
            <a:picLocks noChangeAspect="1"/>
          </p:cNvPicPr>
          <p:nvPr/>
        </p:nvPicPr>
        <p:blipFill>
          <a:blip r:embed="rId3"/>
          <a:stretch>
            <a:fillRect/>
          </a:stretch>
        </p:blipFill>
        <p:spPr>
          <a:xfrm>
            <a:off x="6143625" y="114299"/>
            <a:ext cx="6048375" cy="6619875"/>
          </a:xfrm>
          <a:prstGeom prst="rect">
            <a:avLst/>
          </a:prstGeom>
        </p:spPr>
      </p:pic>
      <p:sp>
        <p:nvSpPr>
          <p:cNvPr id="4" name="Title 3">
            <a:extLst>
              <a:ext uri="{FF2B5EF4-FFF2-40B4-BE49-F238E27FC236}">
                <a16:creationId xmlns:a16="http://schemas.microsoft.com/office/drawing/2014/main" id="{6E176DD5-505B-4EA7-A4F1-31E7558F9759}"/>
              </a:ext>
            </a:extLst>
          </p:cNvPr>
          <p:cNvSpPr>
            <a:spLocks noGrp="1"/>
          </p:cNvSpPr>
          <p:nvPr>
            <p:ph type="title"/>
          </p:nvPr>
        </p:nvSpPr>
        <p:spPr>
          <a:xfrm>
            <a:off x="516146" y="129841"/>
            <a:ext cx="5079248" cy="800100"/>
          </a:xfrm>
          <a:solidFill>
            <a:schemeClr val="accent1"/>
          </a:solidFill>
        </p:spPr>
        <p:txBody>
          <a:bodyPr>
            <a:normAutofit/>
          </a:bodyPr>
          <a:lstStyle/>
          <a:p>
            <a:r>
              <a:rPr lang="en-US" sz="4400" dirty="0">
                <a:solidFill>
                  <a:schemeClr val="bg1"/>
                </a:solidFill>
              </a:rPr>
              <a:t>Masks</a:t>
            </a:r>
          </a:p>
        </p:txBody>
      </p:sp>
      <p:sp>
        <p:nvSpPr>
          <p:cNvPr id="5" name="Picture Placeholder 4">
            <a:extLst>
              <a:ext uri="{FF2B5EF4-FFF2-40B4-BE49-F238E27FC236}">
                <a16:creationId xmlns:a16="http://schemas.microsoft.com/office/drawing/2014/main" id="{3F607B65-7650-4FE8-9A3C-1677EBAF8236}"/>
              </a:ext>
            </a:extLst>
          </p:cNvPr>
          <p:cNvSpPr>
            <a:spLocks noGrp="1"/>
          </p:cNvSpPr>
          <p:nvPr>
            <p:ph type="pic" idx="1"/>
          </p:nvPr>
        </p:nvSpPr>
        <p:spPr>
          <a:xfrm>
            <a:off x="6999957" y="1257300"/>
            <a:ext cx="6172200" cy="4873625"/>
          </a:xfrm>
        </p:spPr>
      </p:sp>
      <p:sp>
        <p:nvSpPr>
          <p:cNvPr id="6" name="Text Placeholder 5">
            <a:extLst>
              <a:ext uri="{FF2B5EF4-FFF2-40B4-BE49-F238E27FC236}">
                <a16:creationId xmlns:a16="http://schemas.microsoft.com/office/drawing/2014/main" id="{A84A2A33-6C28-4545-8F88-6E27C15AA73F}"/>
              </a:ext>
            </a:extLst>
          </p:cNvPr>
          <p:cNvSpPr>
            <a:spLocks noGrp="1"/>
          </p:cNvSpPr>
          <p:nvPr>
            <p:ph type="body" sz="half" idx="2"/>
          </p:nvPr>
        </p:nvSpPr>
        <p:spPr>
          <a:xfrm>
            <a:off x="192505" y="929941"/>
            <a:ext cx="5726531" cy="5804234"/>
          </a:xfrm>
        </p:spPr>
        <p:txBody>
          <a:bodyPr>
            <a:normAutofit lnSpcReduction="10000"/>
          </a:bodyPr>
          <a:lstStyle/>
          <a:p>
            <a:pPr marL="457200" indent="-457200">
              <a:buFont typeface="Arial" panose="020B0604020202020204" pitchFamily="34" charset="0"/>
              <a:buChar char="•"/>
            </a:pPr>
            <a:r>
              <a:rPr lang="en-US" sz="2800" dirty="0"/>
              <a:t>Masks must have at least two layers of washable, breathable fabric.</a:t>
            </a:r>
          </a:p>
          <a:p>
            <a:pPr marL="457200" indent="-457200">
              <a:buFont typeface="Arial" panose="020B0604020202020204" pitchFamily="34" charset="0"/>
              <a:buChar char="•"/>
            </a:pPr>
            <a:r>
              <a:rPr lang="en-US" sz="2800" dirty="0"/>
              <a:t>Wear a mask that completely covers your nose and mouth to help protect others in case you’re infected with COVID-19 but don’t have symptoms.</a:t>
            </a:r>
          </a:p>
          <a:p>
            <a:pPr marL="457200" indent="-457200">
              <a:buFont typeface="Arial" panose="020B0604020202020204" pitchFamily="34" charset="0"/>
              <a:buChar char="•"/>
            </a:pPr>
            <a:r>
              <a:rPr lang="en-US" sz="2800" dirty="0"/>
              <a:t>The mask must be secured under your chin and fit snugly against the sides of your face.</a:t>
            </a:r>
          </a:p>
          <a:p>
            <a:pPr marL="457200" indent="-457200">
              <a:buFont typeface="Arial" panose="020B0604020202020204" pitchFamily="34" charset="0"/>
              <a:buChar char="•"/>
            </a:pPr>
            <a:r>
              <a:rPr lang="en-US" sz="2800" dirty="0"/>
              <a:t>Wear a mask in public settings when around people who don’t live in your household. Remember the school is a public setting.</a:t>
            </a:r>
          </a:p>
        </p:txBody>
      </p:sp>
    </p:spTree>
    <p:extLst>
      <p:ext uri="{BB962C8B-B14F-4D97-AF65-F5344CB8AC3E}">
        <p14:creationId xmlns:p14="http://schemas.microsoft.com/office/powerpoint/2010/main" val="4257523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TotalTime>
  <Words>2738</Words>
  <Application>Microsoft Office PowerPoint</Application>
  <PresentationFormat>Widescreen</PresentationFormat>
  <Paragraphs>214</Paragraphs>
  <Slides>28</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&amp;quot</vt:lpstr>
      <vt:lpstr>Arial</vt:lpstr>
      <vt:lpstr>Arial Nova</vt:lpstr>
      <vt:lpstr>Calibri</vt:lpstr>
      <vt:lpstr>Calibri Light</vt:lpstr>
      <vt:lpstr>Open Sans</vt:lpstr>
      <vt:lpstr>Office Theme</vt:lpstr>
      <vt:lpstr>COVID-19 Prevention Measures at School</vt:lpstr>
      <vt:lpstr>Topics Discussing Today</vt:lpstr>
      <vt:lpstr>COVID-19</vt:lpstr>
      <vt:lpstr>Symptoms of COVID-19</vt:lpstr>
      <vt:lpstr>COVID-19</vt:lpstr>
      <vt:lpstr>Who is at Greater Risk to Get COVID-19?</vt:lpstr>
      <vt:lpstr>Underlying Conditions and their Risk</vt:lpstr>
      <vt:lpstr>Use Masks to Help Slow the Spread of COVID-19 Everyone must wear a mask, except:  anyone younger than 2 years old,   anyone who has trouble breathing or is unconscious,  anyone who is incapacitated or otherwise unable to remove  the mask without assistance.</vt:lpstr>
      <vt:lpstr>Masks</vt:lpstr>
      <vt:lpstr>Wear a Mask Correctly and Consistently for the Best Protection</vt:lpstr>
      <vt:lpstr>PowerPoint Presentation</vt:lpstr>
      <vt:lpstr>PowerPoint Presentation</vt:lpstr>
      <vt:lpstr>PowerPoint Presentation</vt:lpstr>
      <vt:lpstr>PowerPoint Presentation</vt:lpstr>
      <vt:lpstr>How to Clean Reusable Face Masks</vt:lpstr>
      <vt:lpstr>Handwashing</vt:lpstr>
      <vt:lpstr>Handwashing</vt:lpstr>
      <vt:lpstr>Social Distancing and Close Contact</vt:lpstr>
      <vt:lpstr>Social Distancing</vt:lpstr>
      <vt:lpstr>Cleaning vs Disinfecting</vt:lpstr>
      <vt:lpstr>Cleaning and Disinfecting</vt:lpstr>
      <vt:lpstr>Self Screening</vt:lpstr>
      <vt:lpstr>Self Screening</vt:lpstr>
      <vt:lpstr>Procedures if You Are ill at Home</vt:lpstr>
      <vt:lpstr>Procedures if you Become ill at School</vt:lpstr>
      <vt:lpstr>Quarantine vs Isolation</vt:lpstr>
      <vt:lpstr>When to come back from Quarantine or Isolation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Prevention Measures at School</dc:title>
  <dc:creator>Garcia, Myrna S</dc:creator>
  <cp:lastModifiedBy>Contreras, Esmeralda</cp:lastModifiedBy>
  <cp:revision>1</cp:revision>
  <dcterms:created xsi:type="dcterms:W3CDTF">2020-09-17T23:07:41Z</dcterms:created>
  <dcterms:modified xsi:type="dcterms:W3CDTF">2020-09-28T18:29:11Z</dcterms:modified>
</cp:coreProperties>
</file>